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72" r:id="rId6"/>
    <p:sldId id="258" r:id="rId7"/>
    <p:sldId id="259" r:id="rId8"/>
    <p:sldId id="260" r:id="rId9"/>
    <p:sldId id="264" r:id="rId10"/>
    <p:sldId id="265" r:id="rId11"/>
    <p:sldId id="261" r:id="rId12"/>
    <p:sldId id="263" r:id="rId13"/>
    <p:sldId id="279" r:id="rId14"/>
    <p:sldId id="266" r:id="rId15"/>
    <p:sldId id="267" r:id="rId16"/>
    <p:sldId id="277" r:id="rId17"/>
    <p:sldId id="268" r:id="rId18"/>
    <p:sldId id="269" r:id="rId19"/>
    <p:sldId id="270" r:id="rId20"/>
    <p:sldId id="273" r:id="rId21"/>
    <p:sldId id="274" r:id="rId22"/>
    <p:sldId id="271" r:id="rId23"/>
    <p:sldId id="278" r:id="rId24"/>
    <p:sldId id="276" r:id="rId25"/>
    <p:sldId id="27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KIFLE" initials="DK" lastIdx="1" clrIdx="0">
    <p:extLst>
      <p:ext uri="{19B8F6BF-5375-455C-9EA6-DF929625EA0E}">
        <p15:presenceInfo xmlns:p15="http://schemas.microsoft.com/office/powerpoint/2012/main" userId="S-1-5-21-2101611859-47400818-701057205-38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1E24"/>
    <a:srgbClr val="19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2093" autoAdjust="0"/>
  </p:normalViewPr>
  <p:slideViewPr>
    <p:cSldViewPr snapToGrid="0">
      <p:cViewPr varScale="1">
        <p:scale>
          <a:sx n="60" d="100"/>
          <a:sy n="60"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04T09:12:59.946" idx="1">
    <p:pos x="10" y="10"/>
    <p:text>To be considered an official neighborhood organization, applicants must have: 
officers (required at minimum of a President, Secretary and Treasurer), 
established neighborhood boundaries 
By laws
A tax identification number
IRS W-9 Form
Bank account dedicated to said organization.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DCA16215-0C89-4FED-B037-EF6BEBCA53CC}" type="datetimeFigureOut">
              <a:rPr lang="en-US" smtClean="0"/>
              <a:t>11/14/2024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FFEEAF-764F-4DD2-BF96-4A4C74A06CB4}" type="slidenum">
              <a:rPr lang="en-US" smtClean="0"/>
              <a:t>‹#›</a:t>
            </a:fld>
            <a:endParaRPr lang="en-US"/>
          </a:p>
        </p:txBody>
      </p:sp>
    </p:spTree>
    <p:extLst>
      <p:ext uri="{BB962C8B-B14F-4D97-AF65-F5344CB8AC3E}">
        <p14:creationId xmlns:p14="http://schemas.microsoft.com/office/powerpoint/2010/main" val="345433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r>
              <a:rPr lang="en-US" baseline="0" dirty="0"/>
              <a:t> first. </a:t>
            </a:r>
            <a:r>
              <a:rPr lang="en-US" dirty="0"/>
              <a:t>Go</a:t>
            </a:r>
            <a:r>
              <a:rPr lang="en-US" baseline="0" dirty="0"/>
              <a:t> over guidelines, create a FAQ based on training sessions, create sample application with training group.</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1</a:t>
            </a:fld>
            <a:endParaRPr lang="en-US"/>
          </a:p>
        </p:txBody>
      </p:sp>
    </p:spTree>
    <p:extLst>
      <p:ext uri="{BB962C8B-B14F-4D97-AF65-F5344CB8AC3E}">
        <p14:creationId xmlns:p14="http://schemas.microsoft.com/office/powerpoint/2010/main" val="395384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MEETING MINUTES SHOULD RELATE</a:t>
            </a:r>
            <a:r>
              <a:rPr lang="en-US" baseline="0" dirty="0"/>
              <a:t> TO TIME SPENT DISCUSSING POTENTIOAL PROJECTS. This will help you in the scoring phase, which we will discuss shortly.</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11</a:t>
            </a:fld>
            <a:endParaRPr lang="en-US"/>
          </a:p>
        </p:txBody>
      </p:sp>
    </p:spTree>
    <p:extLst>
      <p:ext uri="{BB962C8B-B14F-4D97-AF65-F5344CB8AC3E}">
        <p14:creationId xmlns:p14="http://schemas.microsoft.com/office/powerpoint/2010/main" val="160294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NIP will not review until February 2023; call or email for any questions+ If NIP does not respond, we did not receive</a:t>
            </a:r>
            <a:r>
              <a:rPr lang="en-US" baseline="0" dirty="0"/>
              <a:t> your application. </a:t>
            </a:r>
          </a:p>
          <a:p>
            <a:r>
              <a:rPr lang="en-US" baseline="0" dirty="0"/>
              <a:t>- Project dates must July 1</a:t>
            </a:r>
            <a:r>
              <a:rPr lang="en-US" baseline="30000" dirty="0"/>
              <a:t>st</a:t>
            </a:r>
            <a:r>
              <a:rPr lang="en-US" baseline="0" dirty="0"/>
              <a:t> until June 30</a:t>
            </a:r>
            <a:r>
              <a:rPr lang="en-US" baseline="30000" dirty="0"/>
              <a:t>th</a:t>
            </a:r>
            <a:r>
              <a:rPr lang="en-US" baseline="0" dirty="0"/>
              <a:t>. </a:t>
            </a:r>
          </a:p>
        </p:txBody>
      </p:sp>
      <p:sp>
        <p:nvSpPr>
          <p:cNvPr id="4" name="Slide Number Placeholder 3"/>
          <p:cNvSpPr>
            <a:spLocks noGrp="1"/>
          </p:cNvSpPr>
          <p:nvPr>
            <p:ph type="sldNum" sz="quarter" idx="10"/>
          </p:nvPr>
        </p:nvSpPr>
        <p:spPr/>
        <p:txBody>
          <a:bodyPr/>
          <a:lstStyle/>
          <a:p>
            <a:fld id="{8EFFEEAF-764F-4DD2-BF96-4A4C74A06CB4}" type="slidenum">
              <a:rPr lang="en-US" smtClean="0"/>
              <a:t>12</a:t>
            </a:fld>
            <a:endParaRPr lang="en-US"/>
          </a:p>
        </p:txBody>
      </p:sp>
    </p:spTree>
    <p:extLst>
      <p:ext uri="{BB962C8B-B14F-4D97-AF65-F5344CB8AC3E}">
        <p14:creationId xmlns:p14="http://schemas.microsoft.com/office/powerpoint/2010/main" val="358715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involve the neighborhood residents and make sure the projects cater to the neighborhood and its residents.</a:t>
            </a:r>
          </a:p>
          <a:p>
            <a:r>
              <a:rPr lang="en-US" dirty="0"/>
              <a:t>Non-profits and gov. agencies may include but are not limited to: </a:t>
            </a:r>
            <a:r>
              <a:rPr lang="en-US" sz="1200" dirty="0">
                <a:effectLst/>
              </a:rPr>
              <a:t>United Way</a:t>
            </a:r>
            <a:endParaRPr lang="en-US" dirty="0">
              <a:effectLst/>
            </a:endParaRPr>
          </a:p>
          <a:p>
            <a:r>
              <a:rPr lang="en-US" sz="1200" dirty="0">
                <a:effectLst/>
              </a:rPr>
              <a:t>•	Richland Library</a:t>
            </a:r>
            <a:endParaRPr lang="en-US" dirty="0">
              <a:effectLst/>
            </a:endParaRPr>
          </a:p>
          <a:p>
            <a:r>
              <a:rPr lang="en-US" sz="1200" dirty="0">
                <a:effectLst/>
              </a:rPr>
              <a:t>•	Voter Registration</a:t>
            </a:r>
            <a:endParaRPr lang="en-US" dirty="0">
              <a:effectLst/>
            </a:endParaRPr>
          </a:p>
          <a:p>
            <a:r>
              <a:rPr lang="en-US" sz="1200" dirty="0">
                <a:effectLst/>
              </a:rPr>
              <a:t>•	Healthy food organizations		</a:t>
            </a:r>
            <a:endParaRPr lang="en-US" dirty="0">
              <a:effectLst/>
            </a:endParaRPr>
          </a:p>
          <a:p>
            <a:r>
              <a:rPr lang="en-US" sz="1200" dirty="0">
                <a:effectLst/>
              </a:rPr>
              <a:t>•	Palmetto Pride</a:t>
            </a:r>
            <a:endParaRPr lang="en-US" dirty="0">
              <a:effectLst/>
            </a:endParaRPr>
          </a:p>
          <a:p>
            <a:r>
              <a:rPr lang="en-US" sz="1200" dirty="0">
                <a:effectLst/>
              </a:rPr>
              <a:t>•	Personal budgeting organizations</a:t>
            </a:r>
            <a:endParaRPr lang="en-US" dirty="0">
              <a:effectLst/>
            </a:endParaRPr>
          </a:p>
          <a:p>
            <a:r>
              <a:rPr lang="en-US" sz="1200" dirty="0">
                <a:effectLst/>
              </a:rPr>
              <a:t>•	Job placement</a:t>
            </a:r>
            <a:endParaRPr lang="en-US" dirty="0">
              <a:effectLst/>
            </a:endParaRPr>
          </a:p>
          <a:p>
            <a:r>
              <a:rPr lang="en-US" sz="1200" dirty="0">
                <a:effectLst/>
              </a:rPr>
              <a:t>•	Home rehab &amp; repair</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14</a:t>
            </a:fld>
            <a:endParaRPr lang="en-US"/>
          </a:p>
        </p:txBody>
      </p:sp>
    </p:spTree>
    <p:extLst>
      <p:ext uri="{BB962C8B-B14F-4D97-AF65-F5344CB8AC3E}">
        <p14:creationId xmlns:p14="http://schemas.microsoft.com/office/powerpoint/2010/main" val="57637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FEEAF-764F-4DD2-BF96-4A4C74A06CB4}" type="slidenum">
              <a:rPr lang="en-US" smtClean="0"/>
              <a:t>15</a:t>
            </a:fld>
            <a:endParaRPr lang="en-US"/>
          </a:p>
        </p:txBody>
      </p:sp>
    </p:spTree>
    <p:extLst>
      <p:ext uri="{BB962C8B-B14F-4D97-AF65-F5344CB8AC3E}">
        <p14:creationId xmlns:p14="http://schemas.microsoft.com/office/powerpoint/2010/main" val="34048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any unspent</a:t>
            </a:r>
            <a:r>
              <a:rPr lang="en-US" baseline="0" dirty="0"/>
              <a:t> funds by check. Must submit closeout to be eligible for grant in future.</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16</a:t>
            </a:fld>
            <a:endParaRPr lang="en-US"/>
          </a:p>
        </p:txBody>
      </p:sp>
    </p:spTree>
    <p:extLst>
      <p:ext uri="{BB962C8B-B14F-4D97-AF65-F5344CB8AC3E}">
        <p14:creationId xmlns:p14="http://schemas.microsoft.com/office/powerpoint/2010/main" val="82338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MUST</a:t>
            </a:r>
            <a:r>
              <a:rPr lang="en-US" baseline="0" dirty="0"/>
              <a:t> BE DONE ASAP AND WITHIN THE FISCAL YEAR. If they find themselves in any of these scenarios, and they don’t flow though, they will be blacklisted</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17</a:t>
            </a:fld>
            <a:endParaRPr lang="en-US"/>
          </a:p>
        </p:txBody>
      </p:sp>
    </p:spTree>
    <p:extLst>
      <p:ext uri="{BB962C8B-B14F-4D97-AF65-F5344CB8AC3E}">
        <p14:creationId xmlns:p14="http://schemas.microsoft.com/office/powerpoint/2010/main" val="276883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FEEAF-764F-4DD2-BF96-4A4C74A06CB4}" type="slidenum">
              <a:rPr lang="en-US" smtClean="0"/>
              <a:t>18</a:t>
            </a:fld>
            <a:endParaRPr lang="en-US"/>
          </a:p>
        </p:txBody>
      </p:sp>
    </p:spTree>
    <p:extLst>
      <p:ext uri="{BB962C8B-B14F-4D97-AF65-F5344CB8AC3E}">
        <p14:creationId xmlns:p14="http://schemas.microsoft.com/office/powerpoint/2010/main" val="344440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FEEAF-764F-4DD2-BF96-4A4C74A06CB4}" type="slidenum">
              <a:rPr lang="en-US" smtClean="0"/>
              <a:t>19</a:t>
            </a:fld>
            <a:endParaRPr lang="en-US"/>
          </a:p>
        </p:txBody>
      </p:sp>
    </p:spTree>
    <p:extLst>
      <p:ext uri="{BB962C8B-B14F-4D97-AF65-F5344CB8AC3E}">
        <p14:creationId xmlns:p14="http://schemas.microsoft.com/office/powerpoint/2010/main" val="374768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FEEAF-764F-4DD2-BF96-4A4C74A06CB4}" type="slidenum">
              <a:rPr lang="en-US" smtClean="0"/>
              <a:t>21</a:t>
            </a:fld>
            <a:endParaRPr lang="en-US"/>
          </a:p>
        </p:txBody>
      </p:sp>
    </p:spTree>
    <p:extLst>
      <p:ext uri="{BB962C8B-B14F-4D97-AF65-F5344CB8AC3E}">
        <p14:creationId xmlns:p14="http://schemas.microsoft.com/office/powerpoint/2010/main" val="20687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need more project forms, they can find them on </a:t>
            </a:r>
            <a:r>
              <a:rPr lang="en-US"/>
              <a:t>the webpage</a:t>
            </a:r>
          </a:p>
        </p:txBody>
      </p:sp>
      <p:sp>
        <p:nvSpPr>
          <p:cNvPr id="4" name="Slide Number Placeholder 3"/>
          <p:cNvSpPr>
            <a:spLocks noGrp="1"/>
          </p:cNvSpPr>
          <p:nvPr>
            <p:ph type="sldNum" sz="quarter" idx="10"/>
          </p:nvPr>
        </p:nvSpPr>
        <p:spPr/>
        <p:txBody>
          <a:bodyPr/>
          <a:lstStyle/>
          <a:p>
            <a:fld id="{8EFFEEAF-764F-4DD2-BF96-4A4C74A06CB4}" type="slidenum">
              <a:rPr lang="en-US" smtClean="0"/>
              <a:t>22</a:t>
            </a:fld>
            <a:endParaRPr lang="en-US"/>
          </a:p>
        </p:txBody>
      </p:sp>
    </p:spTree>
    <p:extLst>
      <p:ext uri="{BB962C8B-B14F-4D97-AF65-F5344CB8AC3E}">
        <p14:creationId xmlns:p14="http://schemas.microsoft.com/office/powerpoint/2010/main" val="30817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Essence</a:t>
            </a:r>
            <a:r>
              <a:rPr lang="en-US" baseline="0" dirty="0"/>
              <a:t>: Intro</a:t>
            </a:r>
          </a:p>
          <a:p>
            <a:r>
              <a:rPr lang="en-US" baseline="0" dirty="0"/>
              <a:t>Marc: Everything up to Special Scenarios</a:t>
            </a:r>
          </a:p>
          <a:p>
            <a:r>
              <a:rPr lang="en-US" baseline="0" dirty="0"/>
              <a:t>Essence: Special Scenarios and the rest</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2</a:t>
            </a:fld>
            <a:endParaRPr lang="en-US"/>
          </a:p>
        </p:txBody>
      </p:sp>
    </p:spTree>
    <p:extLst>
      <p:ext uri="{BB962C8B-B14F-4D97-AF65-F5344CB8AC3E}">
        <p14:creationId xmlns:p14="http://schemas.microsoft.com/office/powerpoint/2010/main" val="133119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3</a:t>
            </a:fld>
            <a:endParaRPr lang="en-US"/>
          </a:p>
        </p:txBody>
      </p:sp>
    </p:spTree>
    <p:extLst>
      <p:ext uri="{BB962C8B-B14F-4D97-AF65-F5344CB8AC3E}">
        <p14:creationId xmlns:p14="http://schemas.microsoft.com/office/powerpoint/2010/main" val="100639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a:t>
            </a:r>
            <a:r>
              <a:rPr lang="en-US" baseline="0" dirty="0"/>
              <a:t>, but not limited to.</a:t>
            </a:r>
          </a:p>
          <a:p>
            <a:endParaRPr lang="en-US" baseline="0" dirty="0"/>
          </a:p>
          <a:p>
            <a:r>
              <a:rPr lang="en-US" sz="1200" kern="1200" dirty="0">
                <a:solidFill>
                  <a:schemeClr val="tx1"/>
                </a:solidFill>
                <a:effectLst/>
                <a:latin typeface="+mn-lt"/>
                <a:ea typeface="+mn-ea"/>
                <a:cs typeface="+mn-cs"/>
              </a:rPr>
              <a:t>These organizations must be open to anyone that lives in the neighborhood (renters or owners). To be considered an official neighborhood organization, applicants must have: officers (required at minimum of a President, Secretary and Treasurer), established neighborhood boundaries, by laws, a tax identification number, IRS W-9 Form, and bank account dedicated to said organization. </a:t>
            </a:r>
            <a:endParaRPr lang="en-US" baseline="0" dirty="0"/>
          </a:p>
          <a:p>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4</a:t>
            </a:fld>
            <a:endParaRPr lang="en-US"/>
          </a:p>
        </p:txBody>
      </p:sp>
    </p:spTree>
    <p:extLst>
      <p:ext uri="{BB962C8B-B14F-4D97-AF65-F5344CB8AC3E}">
        <p14:creationId xmlns:p14="http://schemas.microsoft.com/office/powerpoint/2010/main" val="331405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but</a:t>
            </a:r>
            <a:r>
              <a:rPr lang="en-US" baseline="0" dirty="0"/>
              <a:t> not limited to.</a:t>
            </a:r>
          </a:p>
          <a:p>
            <a:r>
              <a:rPr lang="en-US" sz="1200" kern="1200" dirty="0">
                <a:solidFill>
                  <a:schemeClr val="tx1"/>
                </a:solidFill>
                <a:effectLst/>
                <a:latin typeface="+mn-lt"/>
                <a:ea typeface="+mn-ea"/>
                <a:cs typeface="+mn-cs"/>
              </a:rPr>
              <a:t>Any group that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neighborhood-based organization and/or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located within Richland County is an ineligible applicant. </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5</a:t>
            </a:fld>
            <a:endParaRPr lang="en-US"/>
          </a:p>
        </p:txBody>
      </p:sp>
    </p:spTree>
    <p:extLst>
      <p:ext uri="{BB962C8B-B14F-4D97-AF65-F5344CB8AC3E}">
        <p14:creationId xmlns:p14="http://schemas.microsoft.com/office/powerpoint/2010/main" val="287653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or more of the neighborhood boundaries is made up of low – moderate income areas.</a:t>
            </a:r>
          </a:p>
        </p:txBody>
      </p:sp>
      <p:sp>
        <p:nvSpPr>
          <p:cNvPr id="4" name="Slide Number Placeholder 3"/>
          <p:cNvSpPr>
            <a:spLocks noGrp="1"/>
          </p:cNvSpPr>
          <p:nvPr>
            <p:ph type="sldNum" sz="quarter" idx="10"/>
          </p:nvPr>
        </p:nvSpPr>
        <p:spPr/>
        <p:txBody>
          <a:bodyPr/>
          <a:lstStyle/>
          <a:p>
            <a:fld id="{8EFFEEAF-764F-4DD2-BF96-4A4C74A06CB4}" type="slidenum">
              <a:rPr lang="en-US" smtClean="0"/>
              <a:t>6</a:t>
            </a:fld>
            <a:endParaRPr lang="en-US"/>
          </a:p>
        </p:txBody>
      </p:sp>
    </p:spTree>
    <p:extLst>
      <p:ext uri="{BB962C8B-B14F-4D97-AF65-F5344CB8AC3E}">
        <p14:creationId xmlns:p14="http://schemas.microsoft.com/office/powerpoint/2010/main" val="86428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a:t>
            </a:r>
            <a:r>
              <a:rPr lang="en-US" baseline="0" dirty="0"/>
              <a:t> check neighborhood boundaries on </a:t>
            </a:r>
            <a:r>
              <a:rPr lang="en-US" baseline="0" dirty="0" err="1"/>
              <a:t>NextDoor</a:t>
            </a:r>
            <a:r>
              <a:rPr lang="en-US" baseline="0" dirty="0"/>
              <a:t>. Go to website and show them how</a:t>
            </a:r>
          </a:p>
          <a:p>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7</a:t>
            </a:fld>
            <a:endParaRPr lang="en-US"/>
          </a:p>
        </p:txBody>
      </p:sp>
    </p:spTree>
    <p:extLst>
      <p:ext uri="{BB962C8B-B14F-4D97-AF65-F5344CB8AC3E}">
        <p14:creationId xmlns:p14="http://schemas.microsoft.com/office/powerpoint/2010/main" val="296904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inclusive.</a:t>
            </a:r>
            <a:r>
              <a:rPr lang="en-US" baseline="0" dirty="0"/>
              <a:t> Recommend speaking with staff to discuss project ideas not listed in guidelines. Plants cannot be more than 4 feet tall at maturity.</a:t>
            </a:r>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8</a:t>
            </a:fld>
            <a:endParaRPr lang="en-US"/>
          </a:p>
        </p:txBody>
      </p:sp>
    </p:spTree>
    <p:extLst>
      <p:ext uri="{BB962C8B-B14F-4D97-AF65-F5344CB8AC3E}">
        <p14:creationId xmlns:p14="http://schemas.microsoft.com/office/powerpoint/2010/main" val="80076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FEEAF-764F-4DD2-BF96-4A4C74A06CB4}" type="slidenum">
              <a:rPr lang="en-US" smtClean="0"/>
              <a:t>9</a:t>
            </a:fld>
            <a:endParaRPr lang="en-US"/>
          </a:p>
        </p:txBody>
      </p:sp>
    </p:spTree>
    <p:extLst>
      <p:ext uri="{BB962C8B-B14F-4D97-AF65-F5344CB8AC3E}">
        <p14:creationId xmlns:p14="http://schemas.microsoft.com/office/powerpoint/2010/main" val="3763303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478" y="2049067"/>
            <a:ext cx="9144000" cy="2387600"/>
          </a:xfrm>
        </p:spPr>
        <p:txBody>
          <a:bodyPr anchor="b"/>
          <a:lstStyle>
            <a:lvl1pPr algn="l">
              <a:defRPr sz="6600" cap="all" normalizeH="1" baseline="0">
                <a:solidFill>
                  <a:srgbClr val="C21E24"/>
                </a:solidFill>
                <a:latin typeface="Franklin Gothic Demi Cond" panose="020B07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4478" y="4436667"/>
            <a:ext cx="9144000" cy="728435"/>
          </a:xfrm>
        </p:spPr>
        <p:txBody>
          <a:bodyPr/>
          <a:lstStyle>
            <a:lvl1pPr marL="0" indent="0" algn="l">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a:xfrm>
            <a:off x="0" y="0"/>
            <a:ext cx="6490607" cy="112236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564085" y="0"/>
            <a:ext cx="3910694" cy="1122363"/>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548257" y="0"/>
            <a:ext cx="1643744" cy="1122363"/>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721475"/>
            <a:ext cx="12192000" cy="136525"/>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txBox="1">
            <a:spLocks/>
          </p:cNvSpPr>
          <p:nvPr userDrawn="1"/>
        </p:nvSpPr>
        <p:spPr>
          <a:xfrm>
            <a:off x="9137896" y="6424612"/>
            <a:ext cx="203562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Richland County Government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7293" y="5861620"/>
            <a:ext cx="1064079" cy="996379"/>
          </a:xfrm>
          <a:prstGeom prst="rect">
            <a:avLst/>
          </a:prstGeom>
        </p:spPr>
      </p:pic>
    </p:spTree>
    <p:extLst>
      <p:ext uri="{BB962C8B-B14F-4D97-AF65-F5344CB8AC3E}">
        <p14:creationId xmlns:p14="http://schemas.microsoft.com/office/powerpoint/2010/main" val="236236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3FD0D-EB16-4F06-9ACB-DB104B61E5F1}"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DF4E1-1434-46B7-885C-45D0EA887105}" type="slidenum">
              <a:rPr lang="en-US" smtClean="0"/>
              <a:t>‹#›</a:t>
            </a:fld>
            <a:endParaRPr lang="en-US"/>
          </a:p>
        </p:txBody>
      </p:sp>
    </p:spTree>
    <p:extLst>
      <p:ext uri="{BB962C8B-B14F-4D97-AF65-F5344CB8AC3E}">
        <p14:creationId xmlns:p14="http://schemas.microsoft.com/office/powerpoint/2010/main" val="41729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userDrawn="1"/>
        </p:nvSpPr>
        <p:spPr>
          <a:xfrm>
            <a:off x="761339" y="6305936"/>
            <a:ext cx="12878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Richland County Government</a:t>
            </a:r>
          </a:p>
        </p:txBody>
      </p:sp>
      <p:sp>
        <p:nvSpPr>
          <p:cNvPr id="8" name="Rectangle 7"/>
          <p:cNvSpPr/>
          <p:nvPr userDrawn="1"/>
        </p:nvSpPr>
        <p:spPr>
          <a:xfrm>
            <a:off x="0" y="0"/>
            <a:ext cx="6490607" cy="13879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564085" y="0"/>
            <a:ext cx="3910694" cy="138793"/>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548257" y="0"/>
            <a:ext cx="1643744" cy="138793"/>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721475"/>
            <a:ext cx="12192000" cy="136525"/>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65" y="6118998"/>
            <a:ext cx="789214" cy="739002"/>
          </a:xfrm>
          <a:prstGeom prst="rect">
            <a:avLst/>
          </a:prstGeom>
        </p:spPr>
      </p:pic>
      <p:sp>
        <p:nvSpPr>
          <p:cNvPr id="14" name="Slide Number Placeholder 6"/>
          <p:cNvSpPr>
            <a:spLocks noGrp="1"/>
          </p:cNvSpPr>
          <p:nvPr>
            <p:ph type="sldNum" sz="quarter" idx="12"/>
          </p:nvPr>
        </p:nvSpPr>
        <p:spPr>
          <a:xfrm>
            <a:off x="11096222" y="6564086"/>
            <a:ext cx="788937" cy="268152"/>
          </a:xfrm>
          <a:prstGeom prst="roundRect">
            <a:avLst/>
          </a:prstGeom>
          <a:solidFill>
            <a:srgbClr val="193D6B"/>
          </a:solidFill>
          <a:ln>
            <a:noFill/>
          </a:ln>
        </p:spPr>
        <p:txBody>
          <a:bodyPr/>
          <a:lstStyle>
            <a:lvl1pPr>
              <a:defRPr>
                <a:solidFill>
                  <a:schemeClr val="bg1"/>
                </a:solidFill>
              </a:defRPr>
            </a:lvl1pPr>
          </a:lstStyle>
          <a:p>
            <a:fld id="{1AFDF4E1-1434-46B7-885C-45D0EA887105}" type="slidenum">
              <a:rPr lang="en-US" smtClean="0"/>
              <a:pPr/>
              <a:t>‹#›</a:t>
            </a:fld>
            <a:endParaRPr lang="en-US" dirty="0"/>
          </a:p>
        </p:txBody>
      </p:sp>
    </p:spTree>
    <p:extLst>
      <p:ext uri="{BB962C8B-B14F-4D97-AF65-F5344CB8AC3E}">
        <p14:creationId xmlns:p14="http://schemas.microsoft.com/office/powerpoint/2010/main" val="183745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 y="0"/>
            <a:ext cx="2065564" cy="339634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467100"/>
            <a:ext cx="2065565" cy="2403021"/>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 y="5977731"/>
            <a:ext cx="2065565" cy="880270"/>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2209800" y="3590131"/>
            <a:ext cx="9144000" cy="2387600"/>
          </a:xfrm>
        </p:spPr>
        <p:txBody>
          <a:bodyPr anchor="b"/>
          <a:lstStyle>
            <a:lvl1pPr algn="l">
              <a:defRPr sz="6600" cap="all" normalizeH="1" baseline="0">
                <a:solidFill>
                  <a:srgbClr val="C21E24"/>
                </a:solidFill>
                <a:latin typeface="Franklin Gothic Demi Cond" panose="020B0706030402020204" pitchFamily="34" charset="0"/>
              </a:defRPr>
            </a:lvl1pPr>
          </a:lstStyle>
          <a:p>
            <a:r>
              <a:rPr lang="en-US"/>
              <a:t>Click to edit Master title style</a:t>
            </a:r>
            <a:endParaRPr lang="en-US" dirty="0"/>
          </a:p>
        </p:txBody>
      </p:sp>
      <p:sp>
        <p:nvSpPr>
          <p:cNvPr id="13" name="Subtitle 2"/>
          <p:cNvSpPr>
            <a:spLocks noGrp="1"/>
          </p:cNvSpPr>
          <p:nvPr>
            <p:ph type="subTitle" idx="1"/>
          </p:nvPr>
        </p:nvSpPr>
        <p:spPr>
          <a:xfrm>
            <a:off x="2209800" y="5977731"/>
            <a:ext cx="9144000" cy="761092"/>
          </a:xfrm>
        </p:spPr>
        <p:txBody>
          <a:bodyPr/>
          <a:lstStyle>
            <a:lvl1pPr marL="0" indent="0" algn="l">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917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761339" y="6305936"/>
            <a:ext cx="133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Richland County Government</a:t>
            </a:r>
          </a:p>
        </p:txBody>
      </p:sp>
      <p:sp>
        <p:nvSpPr>
          <p:cNvPr id="9" name="Rectangle 8"/>
          <p:cNvSpPr/>
          <p:nvPr userDrawn="1"/>
        </p:nvSpPr>
        <p:spPr>
          <a:xfrm>
            <a:off x="0" y="0"/>
            <a:ext cx="6490607" cy="13879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564085" y="0"/>
            <a:ext cx="3910694" cy="138793"/>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548257" y="0"/>
            <a:ext cx="1643744" cy="138793"/>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721475"/>
            <a:ext cx="12192000" cy="136525"/>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65" y="6118998"/>
            <a:ext cx="789214" cy="739002"/>
          </a:xfrm>
          <a:prstGeom prst="rect">
            <a:avLst/>
          </a:prstGeom>
        </p:spPr>
      </p:pic>
      <p:sp>
        <p:nvSpPr>
          <p:cNvPr id="15" name="Slide Number Placeholder 6"/>
          <p:cNvSpPr>
            <a:spLocks noGrp="1"/>
          </p:cNvSpPr>
          <p:nvPr>
            <p:ph type="sldNum" sz="quarter" idx="12"/>
          </p:nvPr>
        </p:nvSpPr>
        <p:spPr>
          <a:xfrm>
            <a:off x="11113029" y="6538753"/>
            <a:ext cx="788937" cy="268152"/>
          </a:xfrm>
          <a:prstGeom prst="roundRect">
            <a:avLst/>
          </a:prstGeom>
          <a:solidFill>
            <a:srgbClr val="193D6B"/>
          </a:solidFill>
          <a:ln>
            <a:noFill/>
          </a:ln>
        </p:spPr>
        <p:txBody>
          <a:bodyPr/>
          <a:lstStyle>
            <a:lvl1pPr>
              <a:defRPr>
                <a:solidFill>
                  <a:schemeClr val="bg1"/>
                </a:solidFill>
              </a:defRPr>
            </a:lvl1pPr>
          </a:lstStyle>
          <a:p>
            <a:fld id="{1AFDF4E1-1434-46B7-885C-45D0EA887105}" type="slidenum">
              <a:rPr lang="en-US" smtClean="0"/>
              <a:pPr/>
              <a:t>‹#›</a:t>
            </a:fld>
            <a:endParaRPr lang="en-US" dirty="0"/>
          </a:p>
        </p:txBody>
      </p:sp>
    </p:spTree>
    <p:extLst>
      <p:ext uri="{BB962C8B-B14F-4D97-AF65-F5344CB8AC3E}">
        <p14:creationId xmlns:p14="http://schemas.microsoft.com/office/powerpoint/2010/main" val="303176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761339" y="6305936"/>
            <a:ext cx="12715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Richland County Government</a:t>
            </a:r>
          </a:p>
        </p:txBody>
      </p:sp>
      <p:sp>
        <p:nvSpPr>
          <p:cNvPr id="11" name="Rectangle 10"/>
          <p:cNvSpPr/>
          <p:nvPr userDrawn="1"/>
        </p:nvSpPr>
        <p:spPr>
          <a:xfrm>
            <a:off x="0" y="0"/>
            <a:ext cx="6490607" cy="13879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564085" y="0"/>
            <a:ext cx="3910694" cy="138793"/>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548257" y="0"/>
            <a:ext cx="1643744" cy="138793"/>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721475"/>
            <a:ext cx="12192000" cy="136525"/>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65" y="6118998"/>
            <a:ext cx="789214" cy="739002"/>
          </a:xfrm>
          <a:prstGeom prst="rect">
            <a:avLst/>
          </a:prstGeom>
        </p:spPr>
      </p:pic>
      <p:sp>
        <p:nvSpPr>
          <p:cNvPr id="17" name="Slide Number Placeholder 6"/>
          <p:cNvSpPr>
            <a:spLocks noGrp="1"/>
          </p:cNvSpPr>
          <p:nvPr>
            <p:ph type="sldNum" sz="quarter" idx="12"/>
          </p:nvPr>
        </p:nvSpPr>
        <p:spPr>
          <a:xfrm>
            <a:off x="11096222" y="6564086"/>
            <a:ext cx="788937" cy="268152"/>
          </a:xfrm>
          <a:prstGeom prst="roundRect">
            <a:avLst/>
          </a:prstGeom>
          <a:solidFill>
            <a:srgbClr val="193D6B"/>
          </a:solidFill>
          <a:ln>
            <a:noFill/>
          </a:ln>
        </p:spPr>
        <p:txBody>
          <a:bodyPr/>
          <a:lstStyle>
            <a:lvl1pPr>
              <a:defRPr>
                <a:solidFill>
                  <a:schemeClr val="bg1"/>
                </a:solidFill>
              </a:defRPr>
            </a:lvl1pPr>
          </a:lstStyle>
          <a:p>
            <a:fld id="{1AFDF4E1-1434-46B7-885C-45D0EA887105}" type="slidenum">
              <a:rPr lang="en-US" smtClean="0"/>
              <a:pPr/>
              <a:t>‹#›</a:t>
            </a:fld>
            <a:endParaRPr lang="en-US" dirty="0"/>
          </a:p>
        </p:txBody>
      </p:sp>
    </p:spTree>
    <p:extLst>
      <p:ext uri="{BB962C8B-B14F-4D97-AF65-F5344CB8AC3E}">
        <p14:creationId xmlns:p14="http://schemas.microsoft.com/office/powerpoint/2010/main" val="223855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txBox="1">
            <a:spLocks/>
          </p:cNvSpPr>
          <p:nvPr userDrawn="1"/>
        </p:nvSpPr>
        <p:spPr>
          <a:xfrm>
            <a:off x="761339" y="6305936"/>
            <a:ext cx="15164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Richland County Government</a:t>
            </a:r>
          </a:p>
        </p:txBody>
      </p:sp>
      <p:sp>
        <p:nvSpPr>
          <p:cNvPr id="7" name="Rectangle 6"/>
          <p:cNvSpPr/>
          <p:nvPr userDrawn="1"/>
        </p:nvSpPr>
        <p:spPr>
          <a:xfrm>
            <a:off x="0" y="0"/>
            <a:ext cx="6490607" cy="13879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564085" y="0"/>
            <a:ext cx="3910694" cy="138793"/>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548257" y="0"/>
            <a:ext cx="1643744" cy="138793"/>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721475"/>
            <a:ext cx="12192000" cy="136525"/>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65" y="6118998"/>
            <a:ext cx="789214" cy="739002"/>
          </a:xfrm>
          <a:prstGeom prst="rect">
            <a:avLst/>
          </a:prstGeom>
        </p:spPr>
      </p:pic>
      <p:sp>
        <p:nvSpPr>
          <p:cNvPr id="13" name="Slide Number Placeholder 6"/>
          <p:cNvSpPr>
            <a:spLocks noGrp="1"/>
          </p:cNvSpPr>
          <p:nvPr>
            <p:ph type="sldNum" sz="quarter" idx="12"/>
          </p:nvPr>
        </p:nvSpPr>
        <p:spPr>
          <a:xfrm>
            <a:off x="11096222" y="6564086"/>
            <a:ext cx="788937" cy="268152"/>
          </a:xfrm>
          <a:prstGeom prst="roundRect">
            <a:avLst/>
          </a:prstGeom>
          <a:solidFill>
            <a:srgbClr val="193D6B"/>
          </a:solidFill>
          <a:ln>
            <a:noFill/>
          </a:ln>
        </p:spPr>
        <p:txBody>
          <a:bodyPr/>
          <a:lstStyle>
            <a:lvl1pPr>
              <a:defRPr>
                <a:solidFill>
                  <a:schemeClr val="bg1"/>
                </a:solidFill>
              </a:defRPr>
            </a:lvl1pPr>
          </a:lstStyle>
          <a:p>
            <a:fld id="{1AFDF4E1-1434-46B7-885C-45D0EA887105}" type="slidenum">
              <a:rPr lang="en-US" smtClean="0"/>
              <a:pPr/>
              <a:t>‹#›</a:t>
            </a:fld>
            <a:endParaRPr lang="en-US" dirty="0"/>
          </a:p>
        </p:txBody>
      </p:sp>
    </p:spTree>
    <p:extLst>
      <p:ext uri="{BB962C8B-B14F-4D97-AF65-F5344CB8AC3E}">
        <p14:creationId xmlns:p14="http://schemas.microsoft.com/office/powerpoint/2010/main" val="146427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761339" y="6305936"/>
            <a:ext cx="18267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Richland County Government</a:t>
            </a:r>
          </a:p>
        </p:txBody>
      </p:sp>
      <p:sp>
        <p:nvSpPr>
          <p:cNvPr id="6" name="Rectangle 5"/>
          <p:cNvSpPr/>
          <p:nvPr userDrawn="1"/>
        </p:nvSpPr>
        <p:spPr>
          <a:xfrm>
            <a:off x="0" y="0"/>
            <a:ext cx="6490607" cy="13879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564085" y="0"/>
            <a:ext cx="3910694" cy="138793"/>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548257" y="0"/>
            <a:ext cx="1643744" cy="138793"/>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21475"/>
            <a:ext cx="12192000" cy="136525"/>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65" y="6118998"/>
            <a:ext cx="789214" cy="739002"/>
          </a:xfrm>
          <a:prstGeom prst="rect">
            <a:avLst/>
          </a:prstGeom>
        </p:spPr>
      </p:pic>
      <p:sp>
        <p:nvSpPr>
          <p:cNvPr id="13" name="Slide Number Placeholder 6"/>
          <p:cNvSpPr>
            <a:spLocks noGrp="1"/>
          </p:cNvSpPr>
          <p:nvPr>
            <p:ph type="sldNum" sz="quarter" idx="12"/>
          </p:nvPr>
        </p:nvSpPr>
        <p:spPr>
          <a:xfrm>
            <a:off x="11096222" y="6564086"/>
            <a:ext cx="788937" cy="268152"/>
          </a:xfrm>
          <a:prstGeom prst="roundRect">
            <a:avLst/>
          </a:prstGeom>
          <a:solidFill>
            <a:srgbClr val="193D6B"/>
          </a:solidFill>
          <a:ln>
            <a:noFill/>
          </a:ln>
        </p:spPr>
        <p:txBody>
          <a:bodyPr/>
          <a:lstStyle>
            <a:lvl1pPr>
              <a:defRPr>
                <a:solidFill>
                  <a:schemeClr val="bg1"/>
                </a:solidFill>
              </a:defRPr>
            </a:lvl1pPr>
          </a:lstStyle>
          <a:p>
            <a:fld id="{1AFDF4E1-1434-46B7-885C-45D0EA887105}" type="slidenum">
              <a:rPr lang="en-US" smtClean="0"/>
              <a:pPr/>
              <a:t>‹#›</a:t>
            </a:fld>
            <a:endParaRPr lang="en-US" dirty="0"/>
          </a:p>
        </p:txBody>
      </p:sp>
    </p:spTree>
    <p:extLst>
      <p:ext uri="{BB962C8B-B14F-4D97-AF65-F5344CB8AC3E}">
        <p14:creationId xmlns:p14="http://schemas.microsoft.com/office/powerpoint/2010/main" val="116317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09245" y="263270"/>
            <a:ext cx="9218612" cy="6266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p:cNvSpPr/>
          <p:nvPr userDrawn="1"/>
        </p:nvSpPr>
        <p:spPr>
          <a:xfrm>
            <a:off x="1" y="0"/>
            <a:ext cx="2065564" cy="3396343"/>
          </a:xfrm>
          <a:prstGeom prst="rect">
            <a:avLst/>
          </a:prstGeom>
          <a:solidFill>
            <a:srgbClr val="19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467100"/>
            <a:ext cx="2065565" cy="2403021"/>
          </a:xfrm>
          <a:prstGeom prst="rect">
            <a:avLst/>
          </a:prstGeom>
          <a:solidFill>
            <a:srgbClr val="268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5977731"/>
            <a:ext cx="2065565" cy="880270"/>
          </a:xfrm>
          <a:prstGeom prst="rect">
            <a:avLst/>
          </a:prstGeom>
          <a:solidFill>
            <a:srgbClr val="94B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682" y="383721"/>
            <a:ext cx="1609612" cy="2735035"/>
          </a:xfrm>
        </p:spPr>
        <p:txBody>
          <a:bodyPr anchor="t"/>
          <a:lstStyle>
            <a:lvl1pPr>
              <a:defRPr sz="3200">
                <a:solidFill>
                  <a:schemeClr val="bg1"/>
                </a:solidFill>
              </a:defRPr>
            </a:lvl1pPr>
          </a:lstStyle>
          <a:p>
            <a:r>
              <a:rPr lang="en-US"/>
              <a:t>Click to edit Master title style</a:t>
            </a:r>
            <a:endParaRPr lang="en-US" dirty="0"/>
          </a:p>
        </p:txBody>
      </p:sp>
      <p:sp>
        <p:nvSpPr>
          <p:cNvPr id="7" name="Slide Number Placeholder 6"/>
          <p:cNvSpPr>
            <a:spLocks noGrp="1"/>
          </p:cNvSpPr>
          <p:nvPr>
            <p:ph type="sldNum" sz="quarter" idx="12"/>
          </p:nvPr>
        </p:nvSpPr>
        <p:spPr>
          <a:xfrm>
            <a:off x="1382487" y="6346853"/>
            <a:ext cx="470807" cy="365125"/>
          </a:xfrm>
        </p:spPr>
        <p:txBody>
          <a:bodyPr/>
          <a:lstStyle>
            <a:lvl1pPr>
              <a:defRPr>
                <a:solidFill>
                  <a:schemeClr val="bg1"/>
                </a:solidFill>
              </a:defRPr>
            </a:lvl1pPr>
          </a:lstStyle>
          <a:p>
            <a:fld id="{1AFDF4E1-1434-46B7-885C-45D0EA887105}"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6" y="6019949"/>
            <a:ext cx="789214" cy="739002"/>
          </a:xfrm>
          <a:prstGeom prst="rect">
            <a:avLst/>
          </a:prstGeom>
        </p:spPr>
      </p:pic>
    </p:spTree>
    <p:extLst>
      <p:ext uri="{BB962C8B-B14F-4D97-AF65-F5344CB8AC3E}">
        <p14:creationId xmlns:p14="http://schemas.microsoft.com/office/powerpoint/2010/main" val="125873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3FD0D-EB16-4F06-9ACB-DB104B61E5F1}"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DF4E1-1434-46B7-885C-45D0EA887105}" type="slidenum">
              <a:rPr lang="en-US" smtClean="0"/>
              <a:t>‹#›</a:t>
            </a:fld>
            <a:endParaRPr lang="en-US"/>
          </a:p>
        </p:txBody>
      </p:sp>
    </p:spTree>
    <p:extLst>
      <p:ext uri="{BB962C8B-B14F-4D97-AF65-F5344CB8AC3E}">
        <p14:creationId xmlns:p14="http://schemas.microsoft.com/office/powerpoint/2010/main" val="170631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3FD0D-EB16-4F06-9ACB-DB104B61E5F1}"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DF4E1-1434-46B7-885C-45D0EA887105}" type="slidenum">
              <a:rPr lang="en-US" smtClean="0"/>
              <a:t>‹#›</a:t>
            </a:fld>
            <a:endParaRPr lang="en-US"/>
          </a:p>
        </p:txBody>
      </p:sp>
    </p:spTree>
    <p:extLst>
      <p:ext uri="{BB962C8B-B14F-4D97-AF65-F5344CB8AC3E}">
        <p14:creationId xmlns:p14="http://schemas.microsoft.com/office/powerpoint/2010/main" val="1213576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cap="all" normalizeH="1" baseline="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IP@richlandcountysc.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inyurl.com/TIERMAPNEG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478" y="2049067"/>
            <a:ext cx="10131460" cy="2387600"/>
          </a:xfrm>
        </p:spPr>
        <p:txBody>
          <a:bodyPr>
            <a:normAutofit/>
          </a:bodyPr>
          <a:lstStyle/>
          <a:p>
            <a:r>
              <a:rPr lang="en-US" sz="4000" dirty="0"/>
              <a:t>Neighborhood enrichment grant Program</a:t>
            </a:r>
            <a:br>
              <a:rPr lang="en-US" sz="4000" dirty="0"/>
            </a:br>
            <a:r>
              <a:rPr lang="en-US" sz="4000" dirty="0" err="1"/>
              <a:t>fy</a:t>
            </a:r>
            <a:r>
              <a:rPr lang="en-US" sz="4000" dirty="0"/>
              <a:t> 25/26</a:t>
            </a:r>
          </a:p>
        </p:txBody>
      </p:sp>
      <p:sp>
        <p:nvSpPr>
          <p:cNvPr id="3" name="Subtitle 2"/>
          <p:cNvSpPr>
            <a:spLocks noGrp="1"/>
          </p:cNvSpPr>
          <p:nvPr>
            <p:ph type="subTitle" idx="1"/>
          </p:nvPr>
        </p:nvSpPr>
        <p:spPr>
          <a:xfrm>
            <a:off x="454478" y="4436667"/>
            <a:ext cx="9144000" cy="1322295"/>
          </a:xfrm>
        </p:spPr>
        <p:txBody>
          <a:bodyPr>
            <a:normAutofit/>
          </a:bodyPr>
          <a:lstStyle/>
          <a:p>
            <a:r>
              <a:rPr lang="en-US" dirty="0"/>
              <a:t>Neighborhood Improvement Program</a:t>
            </a:r>
          </a:p>
          <a:p>
            <a:r>
              <a:rPr lang="en-US" dirty="0"/>
              <a:t>Community Planning &amp; Development</a:t>
            </a:r>
          </a:p>
        </p:txBody>
      </p:sp>
    </p:spTree>
    <p:extLst>
      <p:ext uri="{BB962C8B-B14F-4D97-AF65-F5344CB8AC3E}">
        <p14:creationId xmlns:p14="http://schemas.microsoft.com/office/powerpoint/2010/main" val="139711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4C2F5-3080-4036-8FF0-F304336EE1F3}"/>
              </a:ext>
            </a:extLst>
          </p:cNvPr>
          <p:cNvSpPr>
            <a:spLocks noGrp="1"/>
          </p:cNvSpPr>
          <p:nvPr>
            <p:ph idx="1"/>
          </p:nvPr>
        </p:nvSpPr>
        <p:spPr>
          <a:xfrm>
            <a:off x="838200" y="329185"/>
            <a:ext cx="10515600" cy="3630167"/>
          </a:xfrm>
        </p:spPr>
        <p:txBody>
          <a:bodyPr anchor="ctr"/>
          <a:lstStyle/>
          <a:p>
            <a:pPr marL="0" indent="0" algn="ctr">
              <a:buNone/>
            </a:pPr>
            <a:r>
              <a:rPr lang="en-US" dirty="0"/>
              <a:t>*Please include NIP logo on any signs, flyers, etc.</a:t>
            </a:r>
          </a:p>
          <a:p>
            <a:pPr marL="0" indent="0" algn="ctr">
              <a:buNone/>
            </a:pPr>
            <a:endParaRPr lang="en-US" dirty="0"/>
          </a:p>
        </p:txBody>
      </p:sp>
      <p:pic>
        <p:nvPicPr>
          <p:cNvPr id="5" name="Picture 4">
            <a:extLst>
              <a:ext uri="{FF2B5EF4-FFF2-40B4-BE49-F238E27FC236}">
                <a16:creationId xmlns:a16="http://schemas.microsoft.com/office/drawing/2014/main" id="{F8BC3376-F860-4718-BC98-55FF2BF1F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840" y="2684754"/>
            <a:ext cx="3311823" cy="3213126"/>
          </a:xfrm>
          <a:prstGeom prst="rect">
            <a:avLst/>
          </a:prstGeom>
        </p:spPr>
      </p:pic>
      <p:pic>
        <p:nvPicPr>
          <p:cNvPr id="7" name="Picture 6">
            <a:extLst>
              <a:ext uri="{FF2B5EF4-FFF2-40B4-BE49-F238E27FC236}">
                <a16:creationId xmlns:a16="http://schemas.microsoft.com/office/drawing/2014/main" id="{A0A16FB4-1E4D-4E1B-8F84-40ED827E3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220" y="3053067"/>
            <a:ext cx="2514600" cy="2476500"/>
          </a:xfrm>
          <a:prstGeom prst="rect">
            <a:avLst/>
          </a:prstGeom>
        </p:spPr>
      </p:pic>
    </p:spTree>
    <p:extLst>
      <p:ext uri="{BB962C8B-B14F-4D97-AF65-F5344CB8AC3E}">
        <p14:creationId xmlns:p14="http://schemas.microsoft.com/office/powerpoint/2010/main" val="56501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Overview</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Required</a:t>
            </a:r>
          </a:p>
          <a:p>
            <a:r>
              <a:rPr lang="en-US" dirty="0"/>
              <a:t>Copy of most recent neighborhood organization’s bank statement</a:t>
            </a:r>
          </a:p>
          <a:p>
            <a:r>
              <a:rPr lang="en-US" dirty="0"/>
              <a:t>Official vendor quote/estimate for every proposed project expense. All quotes must include vendor letterhead. Quotes must be no more than 30 days old upon application submittal.</a:t>
            </a:r>
          </a:p>
          <a:p>
            <a:r>
              <a:rPr lang="en-US" dirty="0"/>
              <a:t>Copy of neighborhood organization’s by-laws</a:t>
            </a:r>
          </a:p>
          <a:p>
            <a:r>
              <a:rPr lang="en-US" dirty="0"/>
              <a:t>Completed latest version of IRS W-9 Form</a:t>
            </a:r>
          </a:p>
          <a:p>
            <a:r>
              <a:rPr lang="en-US" dirty="0"/>
              <a:t>Proof of permissions/permits (if applicable)</a:t>
            </a:r>
          </a:p>
          <a:p>
            <a:endParaRPr lang="en-US" dirty="0"/>
          </a:p>
          <a:p>
            <a:pPr marL="0" indent="0">
              <a:buNone/>
            </a:pPr>
            <a:r>
              <a:rPr lang="en-US" dirty="0"/>
              <a:t>Optional</a:t>
            </a:r>
          </a:p>
          <a:p>
            <a:r>
              <a:rPr lang="en-US" dirty="0"/>
              <a:t>Map of neighborhood boundaries</a:t>
            </a:r>
          </a:p>
          <a:p>
            <a:r>
              <a:rPr lang="en-US" dirty="0"/>
              <a:t>Organization meeting minutes*</a:t>
            </a:r>
          </a:p>
        </p:txBody>
      </p:sp>
    </p:spTree>
    <p:extLst>
      <p:ext uri="{BB962C8B-B14F-4D97-AF65-F5344CB8AC3E}">
        <p14:creationId xmlns:p14="http://schemas.microsoft.com/office/powerpoint/2010/main" val="356637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NEGP Process: Application Phase</a:t>
            </a:r>
          </a:p>
        </p:txBody>
      </p:sp>
      <p:sp>
        <p:nvSpPr>
          <p:cNvPr id="3" name="Content Placeholder 2"/>
          <p:cNvSpPr>
            <a:spLocks noGrp="1"/>
          </p:cNvSpPr>
          <p:nvPr>
            <p:ph sz="half" idx="1"/>
          </p:nvPr>
        </p:nvSpPr>
        <p:spPr/>
        <p:txBody>
          <a:bodyPr>
            <a:normAutofit lnSpcReduction="10000"/>
          </a:bodyPr>
          <a:lstStyle/>
          <a:p>
            <a:pPr marL="514350" indent="-514350">
              <a:buFont typeface="+mj-lt"/>
              <a:buAutoNum type="arabicPeriod"/>
            </a:pPr>
            <a:r>
              <a:rPr lang="en-US" dirty="0"/>
              <a:t>Review Grant Guidelines</a:t>
            </a:r>
          </a:p>
          <a:p>
            <a:pPr marL="514350" indent="-514350">
              <a:buFont typeface="+mj-lt"/>
              <a:buAutoNum type="arabicPeriod"/>
            </a:pPr>
            <a:r>
              <a:rPr lang="en-US" dirty="0"/>
              <a:t>Check if your organization is eligible</a:t>
            </a:r>
          </a:p>
          <a:p>
            <a:pPr marL="514350" indent="-514350">
              <a:buFont typeface="+mj-lt"/>
              <a:buAutoNum type="arabicPeriod"/>
            </a:pPr>
            <a:r>
              <a:rPr lang="en-US" dirty="0"/>
              <a:t>Check if you are eligible for Tier 1 or 2</a:t>
            </a:r>
          </a:p>
          <a:p>
            <a:pPr marL="514350" indent="-514350">
              <a:buFont typeface="+mj-lt"/>
              <a:buAutoNum type="arabicPeriod"/>
            </a:pPr>
            <a:r>
              <a:rPr lang="en-US" dirty="0"/>
              <a:t>Decide on projects</a:t>
            </a:r>
          </a:p>
          <a:p>
            <a:pPr marL="514350" indent="-514350">
              <a:buFont typeface="+mj-lt"/>
              <a:buAutoNum type="arabicPeriod"/>
            </a:pPr>
            <a:r>
              <a:rPr lang="en-US" dirty="0"/>
              <a:t>Check if projects are eligible</a:t>
            </a:r>
          </a:p>
          <a:p>
            <a:pPr marL="514350" indent="-514350">
              <a:buFont typeface="+mj-lt"/>
              <a:buAutoNum type="arabicPeriod"/>
            </a:pPr>
            <a:r>
              <a:rPr lang="en-US" dirty="0"/>
              <a:t>Determine project dates</a:t>
            </a:r>
          </a:p>
        </p:txBody>
      </p:sp>
      <p:sp>
        <p:nvSpPr>
          <p:cNvPr id="4" name="Content Placeholder 3"/>
          <p:cNvSpPr>
            <a:spLocks noGrp="1"/>
          </p:cNvSpPr>
          <p:nvPr>
            <p:ph sz="half" idx="2"/>
          </p:nvPr>
        </p:nvSpPr>
        <p:spPr/>
        <p:txBody>
          <a:bodyPr>
            <a:normAutofit lnSpcReduction="10000"/>
          </a:bodyPr>
          <a:lstStyle/>
          <a:p>
            <a:pPr marL="514350" indent="-514350">
              <a:buFont typeface="+mj-lt"/>
              <a:buAutoNum type="arabicPeriod" startAt="7"/>
            </a:pPr>
            <a:r>
              <a:rPr lang="en-US" dirty="0"/>
              <a:t>Determine project budget</a:t>
            </a:r>
          </a:p>
          <a:p>
            <a:pPr marL="514350" indent="-514350">
              <a:buFont typeface="+mj-lt"/>
              <a:buAutoNum type="arabicPeriod" startAt="7"/>
            </a:pPr>
            <a:r>
              <a:rPr lang="en-US" dirty="0"/>
              <a:t>Acquire any necessary permissions/permits</a:t>
            </a:r>
          </a:p>
          <a:p>
            <a:pPr marL="514350" indent="-514350">
              <a:buFont typeface="+mj-lt"/>
              <a:buAutoNum type="arabicPeriod" startAt="7"/>
            </a:pPr>
            <a:r>
              <a:rPr lang="en-US" dirty="0"/>
              <a:t>Fill out application form</a:t>
            </a:r>
          </a:p>
          <a:p>
            <a:pPr marL="514350" indent="-514350">
              <a:buFont typeface="+mj-lt"/>
              <a:buAutoNum type="arabicPeriod" startAt="7"/>
            </a:pPr>
            <a:r>
              <a:rPr lang="en-US" dirty="0"/>
              <a:t>Double-check application for accuracy</a:t>
            </a:r>
          </a:p>
          <a:p>
            <a:pPr marL="514350" indent="-514350">
              <a:buFont typeface="+mj-lt"/>
              <a:buAutoNum type="arabicPeriod" startAt="7"/>
            </a:pPr>
            <a:r>
              <a:rPr lang="en-US" dirty="0"/>
              <a:t>Keep a copy of your application for reference</a:t>
            </a:r>
          </a:p>
          <a:p>
            <a:pPr marL="514350" indent="-514350">
              <a:buFont typeface="+mj-lt"/>
              <a:buAutoNum type="arabicPeriod" startAt="7"/>
            </a:pPr>
            <a:r>
              <a:rPr lang="en-US" dirty="0"/>
              <a:t>Submit application</a:t>
            </a:r>
          </a:p>
          <a:p>
            <a:pPr marL="514350" indent="-514350">
              <a:buFont typeface="+mj-lt"/>
              <a:buAutoNum type="arabicPeriod" startAt="7"/>
            </a:pPr>
            <a:r>
              <a:rPr lang="en-US" dirty="0"/>
              <a:t>Wait for response from NIP</a:t>
            </a:r>
          </a:p>
        </p:txBody>
      </p:sp>
    </p:spTree>
    <p:extLst>
      <p:ext uri="{BB962C8B-B14F-4D97-AF65-F5344CB8AC3E}">
        <p14:creationId xmlns:p14="http://schemas.microsoft.com/office/powerpoint/2010/main" val="59009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354330"/>
            <a:ext cx="10515600" cy="5822633"/>
          </a:xfrm>
        </p:spPr>
        <p:txBody>
          <a:bodyPr anchor="ctr">
            <a:normAutofit/>
          </a:bodyPr>
          <a:lstStyle/>
          <a:p>
            <a:pPr marL="0" indent="0" algn="ctr">
              <a:buNone/>
            </a:pPr>
            <a:r>
              <a:rPr lang="en-US" sz="4000" dirty="0"/>
              <a:t>If submitting application by email, please use the subject line:</a:t>
            </a:r>
          </a:p>
          <a:p>
            <a:pPr marL="0" indent="0" algn="ctr">
              <a:buNone/>
            </a:pPr>
            <a:r>
              <a:rPr lang="en-US" sz="4000" dirty="0"/>
              <a:t>"NEGP Application"</a:t>
            </a:r>
          </a:p>
        </p:txBody>
      </p:sp>
    </p:spTree>
    <p:extLst>
      <p:ext uri="{BB962C8B-B14F-4D97-AF65-F5344CB8AC3E}">
        <p14:creationId xmlns:p14="http://schemas.microsoft.com/office/powerpoint/2010/main" val="72522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Scoring</a:t>
            </a:r>
          </a:p>
        </p:txBody>
      </p:sp>
      <p:sp>
        <p:nvSpPr>
          <p:cNvPr id="4" name="Content Placeholder 3"/>
          <p:cNvSpPr>
            <a:spLocks noGrp="1"/>
          </p:cNvSpPr>
          <p:nvPr>
            <p:ph sz="half" idx="1"/>
          </p:nvPr>
        </p:nvSpPr>
        <p:spPr>
          <a:xfrm>
            <a:off x="838200" y="1825625"/>
            <a:ext cx="3733800" cy="4351338"/>
          </a:xfrm>
        </p:spPr>
        <p:txBody>
          <a:bodyPr/>
          <a:lstStyle/>
          <a:p>
            <a:r>
              <a:rPr lang="en-US" dirty="0"/>
              <a:t>Projects are evaluated by County staff (NOT NIP) on a 100-point scale</a:t>
            </a:r>
          </a:p>
          <a:p>
            <a:r>
              <a:rPr lang="en-US" dirty="0"/>
              <a:t>Projects must achieve a score of at least </a:t>
            </a:r>
            <a:r>
              <a:rPr lang="en-US" b="1" u="sng" dirty="0"/>
              <a:t>70</a:t>
            </a:r>
            <a:r>
              <a:rPr lang="en-US" dirty="0"/>
              <a:t> to be considered for approval</a:t>
            </a:r>
          </a:p>
        </p:txBody>
      </p:sp>
      <p:pic>
        <p:nvPicPr>
          <p:cNvPr id="5" name="Content Placeholder 4"/>
          <p:cNvPicPr>
            <a:picLocks noGrp="1" noChangeAspect="1"/>
          </p:cNvPicPr>
          <p:nvPr>
            <p:ph sz="half" idx="2"/>
          </p:nvPr>
        </p:nvPicPr>
        <p:blipFill>
          <a:blip r:embed="rId3"/>
          <a:stretch>
            <a:fillRect/>
          </a:stretch>
        </p:blipFill>
        <p:spPr>
          <a:xfrm>
            <a:off x="4572000" y="2282825"/>
            <a:ext cx="7517130" cy="3591979"/>
          </a:xfrm>
          <a:prstGeom prst="rect">
            <a:avLst/>
          </a:prstGeom>
        </p:spPr>
      </p:pic>
      <p:cxnSp>
        <p:nvCxnSpPr>
          <p:cNvPr id="6" name="Straight Connector 5">
            <a:extLst>
              <a:ext uri="{FF2B5EF4-FFF2-40B4-BE49-F238E27FC236}">
                <a16:creationId xmlns:a16="http://schemas.microsoft.com/office/drawing/2014/main" id="{2984AB12-5E9B-4C49-A79C-E3EF6FCFD876}"/>
              </a:ext>
            </a:extLst>
          </p:cNvPr>
          <p:cNvCxnSpPr>
            <a:cxnSpLocks/>
          </p:cNvCxnSpPr>
          <p:nvPr/>
        </p:nvCxnSpPr>
        <p:spPr>
          <a:xfrm flipH="1">
            <a:off x="5648327" y="1690688"/>
            <a:ext cx="447673" cy="1738312"/>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Rounded Corners 7">
            <a:extLst>
              <a:ext uri="{FF2B5EF4-FFF2-40B4-BE49-F238E27FC236}">
                <a16:creationId xmlns:a16="http://schemas.microsoft.com/office/drawing/2014/main" id="{299474FC-981E-466A-A6DF-13A41F971BD3}"/>
              </a:ext>
            </a:extLst>
          </p:cNvPr>
          <p:cNvSpPr/>
          <p:nvPr/>
        </p:nvSpPr>
        <p:spPr>
          <a:xfrm>
            <a:off x="5905500" y="200025"/>
            <a:ext cx="5715000" cy="19145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Under our county guidelines, any single item costing $1,500 or more requires having 3 quotes submitted to compare pricing. Additionally, if you are purchasing multiple units of the same item that together total $1,500 or more, 3 quotes are also required.</a:t>
            </a:r>
          </a:p>
        </p:txBody>
      </p:sp>
    </p:spTree>
    <p:extLst>
      <p:ext uri="{BB962C8B-B14F-4D97-AF65-F5344CB8AC3E}">
        <p14:creationId xmlns:p14="http://schemas.microsoft.com/office/powerpoint/2010/main" val="310946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NEGP Process: Award phase</a:t>
            </a:r>
          </a:p>
        </p:txBody>
      </p:sp>
      <p:sp>
        <p:nvSpPr>
          <p:cNvPr id="3" name="Content Placeholder 2"/>
          <p:cNvSpPr>
            <a:spLocks noGrp="1"/>
          </p:cNvSpPr>
          <p:nvPr>
            <p:ph idx="1"/>
          </p:nvPr>
        </p:nvSpPr>
        <p:spPr>
          <a:xfrm>
            <a:off x="838200" y="1825625"/>
            <a:ext cx="5782408" cy="4351338"/>
          </a:xfrm>
        </p:spPr>
        <p:txBody>
          <a:bodyPr>
            <a:normAutofit fontScale="92500"/>
          </a:bodyPr>
          <a:lstStyle/>
          <a:p>
            <a:pPr marL="514350" indent="-514350">
              <a:buFont typeface="+mj-lt"/>
              <a:buAutoNum type="arabicPeriod"/>
            </a:pPr>
            <a:r>
              <a:rPr lang="en-US" dirty="0"/>
              <a:t>Quick Application Check</a:t>
            </a:r>
          </a:p>
          <a:p>
            <a:pPr marL="514350" indent="-514350">
              <a:buFont typeface="+mj-lt"/>
              <a:buAutoNum type="arabicPeriod"/>
            </a:pPr>
            <a:r>
              <a:rPr lang="en-US" dirty="0"/>
              <a:t>Send A Confirmation Email When We Receive An Application</a:t>
            </a:r>
          </a:p>
          <a:p>
            <a:pPr marL="514350" indent="-514350">
              <a:buFont typeface="+mj-lt"/>
              <a:buAutoNum type="arabicPeriod"/>
            </a:pPr>
            <a:r>
              <a:rPr lang="en-US" dirty="0"/>
              <a:t>Review Process By Staff And County Council</a:t>
            </a:r>
          </a:p>
          <a:p>
            <a:pPr marL="514350" indent="-514350">
              <a:buFont typeface="+mj-lt"/>
              <a:buAutoNum type="arabicPeriod"/>
            </a:pPr>
            <a:r>
              <a:rPr lang="en-US" dirty="0"/>
              <a:t>Receive Your Award Packet Or Denial Letter</a:t>
            </a:r>
          </a:p>
          <a:p>
            <a:pPr marL="514350" indent="-514350">
              <a:buFont typeface="+mj-lt"/>
              <a:buAutoNum type="arabicPeriod"/>
            </a:pPr>
            <a:r>
              <a:rPr lang="en-US" dirty="0"/>
              <a:t>Sign And Submit Grant Agreement &amp; Check Request Form</a:t>
            </a:r>
          </a:p>
          <a:p>
            <a:pPr marL="514350" indent="-514350">
              <a:buFont typeface="+mj-lt"/>
              <a:buAutoNum type="arabicPeriod"/>
            </a:pPr>
            <a:r>
              <a:rPr lang="en-US" dirty="0"/>
              <a:t>Pick Up Check</a:t>
            </a:r>
          </a:p>
        </p:txBody>
      </p:sp>
      <p:pic>
        <p:nvPicPr>
          <p:cNvPr id="2050" name="Picture 2" descr="Person Putting Coin in a Piggy Bank"/>
          <p:cNvPicPr>
            <a:picLocks noChangeAspect="1" noChangeArrowheads="1"/>
          </p:cNvPicPr>
          <p:nvPr/>
        </p:nvPicPr>
        <p:blipFill rotWithShape="1">
          <a:blip r:embed="rId3">
            <a:extLst>
              <a:ext uri="{28A0092B-C50C-407E-A947-70E740481C1C}">
                <a14:useLocalDpi xmlns:a14="http://schemas.microsoft.com/office/drawing/2010/main" val="0"/>
              </a:ext>
            </a:extLst>
          </a:blip>
          <a:srcRect t="13896" b="14470"/>
          <a:stretch/>
        </p:blipFill>
        <p:spPr bwMode="auto">
          <a:xfrm>
            <a:off x="7262446" y="1690688"/>
            <a:ext cx="4091354" cy="439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6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NEGP Process: Closeout</a:t>
            </a:r>
          </a:p>
        </p:txBody>
      </p:sp>
      <p:sp>
        <p:nvSpPr>
          <p:cNvPr id="3" name="Content Placeholder 2"/>
          <p:cNvSpPr>
            <a:spLocks noGrp="1"/>
          </p:cNvSpPr>
          <p:nvPr>
            <p:ph idx="1"/>
          </p:nvPr>
        </p:nvSpPr>
        <p:spPr>
          <a:xfrm>
            <a:off x="838200" y="1825625"/>
            <a:ext cx="5887915" cy="4351338"/>
          </a:xfrm>
        </p:spPr>
        <p:txBody>
          <a:bodyPr>
            <a:normAutofit lnSpcReduction="10000"/>
          </a:bodyPr>
          <a:lstStyle/>
          <a:p>
            <a:pPr marL="514350" indent="-514350">
              <a:buFont typeface="+mj-lt"/>
              <a:buAutoNum type="arabicPeriod"/>
            </a:pPr>
            <a:r>
              <a:rPr lang="en-US" dirty="0"/>
              <a:t>Implement your project(s)</a:t>
            </a:r>
          </a:p>
          <a:p>
            <a:pPr marL="514350" indent="-514350">
              <a:buFont typeface="+mj-lt"/>
              <a:buAutoNum type="arabicPeriod"/>
            </a:pPr>
            <a:r>
              <a:rPr lang="en-US" dirty="0"/>
              <a:t>Spend grant funds on eligible expenses</a:t>
            </a:r>
          </a:p>
          <a:p>
            <a:pPr marL="514350" indent="-514350">
              <a:buFont typeface="+mj-lt"/>
              <a:buAutoNum type="arabicPeriod"/>
            </a:pPr>
            <a:r>
              <a:rPr lang="en-US" dirty="0"/>
              <a:t>Prepare and submit Grant Closeout Report</a:t>
            </a:r>
          </a:p>
          <a:p>
            <a:pPr marL="971550" lvl="1" indent="-514350">
              <a:buFont typeface="+mj-lt"/>
              <a:buAutoNum type="arabicPeriod"/>
            </a:pPr>
            <a:r>
              <a:rPr lang="en-US" dirty="0"/>
              <a:t>Expenditure Form</a:t>
            </a:r>
          </a:p>
          <a:p>
            <a:pPr marL="971550" lvl="1" indent="-514350">
              <a:buFont typeface="+mj-lt"/>
              <a:buAutoNum type="arabicPeriod"/>
            </a:pPr>
            <a:r>
              <a:rPr lang="en-US" dirty="0"/>
              <a:t>Receipts</a:t>
            </a:r>
          </a:p>
          <a:p>
            <a:pPr marL="971550" lvl="1" indent="-514350">
              <a:buFont typeface="+mj-lt"/>
              <a:buAutoNum type="arabicPeriod"/>
            </a:pPr>
            <a:r>
              <a:rPr lang="en-US" dirty="0"/>
              <a:t>Project proof (i.e. pictures, flyers, sign in sheets, etc.)</a:t>
            </a:r>
          </a:p>
          <a:p>
            <a:pPr marL="971550" lvl="1" indent="-514350">
              <a:buFont typeface="+mj-lt"/>
              <a:buAutoNum type="arabicPeriod"/>
            </a:pPr>
            <a:r>
              <a:rPr lang="en-US" dirty="0"/>
              <a:t>Post-implementation Review (optional)</a:t>
            </a:r>
          </a:p>
        </p:txBody>
      </p:sp>
      <p:pic>
        <p:nvPicPr>
          <p:cNvPr id="3074" name="Picture 2" descr="Selective Focus Photography of Person Signing on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622" y="2156192"/>
            <a:ext cx="4920272" cy="369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4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scenarios</a:t>
            </a:r>
          </a:p>
        </p:txBody>
      </p:sp>
      <p:sp>
        <p:nvSpPr>
          <p:cNvPr id="3" name="Content Placeholder 2"/>
          <p:cNvSpPr>
            <a:spLocks noGrp="1"/>
          </p:cNvSpPr>
          <p:nvPr>
            <p:ph idx="1"/>
          </p:nvPr>
        </p:nvSpPr>
        <p:spPr/>
        <p:txBody>
          <a:bodyPr>
            <a:normAutofit fontScale="92500" lnSpcReduction="20000"/>
          </a:bodyPr>
          <a:lstStyle/>
          <a:p>
            <a:r>
              <a:rPr lang="en-US" dirty="0"/>
              <a:t>Grantee is awarded but did not request the check</a:t>
            </a:r>
          </a:p>
          <a:p>
            <a:pPr lvl="1"/>
            <a:r>
              <a:rPr lang="en-US" dirty="0"/>
              <a:t>Grantee must submit a Termination of Grant letter</a:t>
            </a:r>
          </a:p>
          <a:p>
            <a:r>
              <a:rPr lang="en-US" dirty="0"/>
              <a:t>Grantee is awarded and did not cash the check</a:t>
            </a:r>
          </a:p>
          <a:p>
            <a:pPr lvl="1"/>
            <a:r>
              <a:rPr lang="en-US" dirty="0"/>
              <a:t>Grantee must submit a Termination of Grant letter and return the check to NIP Staff.</a:t>
            </a:r>
          </a:p>
          <a:p>
            <a:r>
              <a:rPr lang="en-US" dirty="0"/>
              <a:t>Grantee is awarded and did cash the check, but did not spend funds</a:t>
            </a:r>
          </a:p>
          <a:p>
            <a:pPr lvl="1"/>
            <a:r>
              <a:rPr lang="en-US" dirty="0"/>
              <a:t>Grantee must submit a Termination of Grant letter and return all awarded grant funds to NIP Staff via check. Check must be made to Richland County Finance Department.</a:t>
            </a:r>
          </a:p>
          <a:p>
            <a:r>
              <a:rPr lang="en-US" dirty="0"/>
              <a:t>Grantee is awarded, cashed the check, and spent partial award funds</a:t>
            </a:r>
          </a:p>
          <a:p>
            <a:pPr lvl="1"/>
            <a:r>
              <a:rPr lang="en-US" dirty="0"/>
              <a:t>Grantee must submit a Termination of Grant letter and return remaining awarded grant funds to NIP Staff via check. Check must be made to Richland County Finance Department. Grant closeout Report is still required and must be submitted.</a:t>
            </a:r>
          </a:p>
        </p:txBody>
      </p:sp>
    </p:spTree>
    <p:extLst>
      <p:ext uri="{BB962C8B-B14F-4D97-AF65-F5344CB8AC3E}">
        <p14:creationId xmlns:p14="http://schemas.microsoft.com/office/powerpoint/2010/main" val="392864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Delinquency !</a:t>
            </a:r>
          </a:p>
        </p:txBody>
      </p:sp>
      <p:sp>
        <p:nvSpPr>
          <p:cNvPr id="3" name="Content Placeholder 2"/>
          <p:cNvSpPr>
            <a:spLocks noGrp="1"/>
          </p:cNvSpPr>
          <p:nvPr>
            <p:ph idx="1"/>
          </p:nvPr>
        </p:nvSpPr>
        <p:spPr/>
        <p:txBody>
          <a:bodyPr>
            <a:normAutofit/>
          </a:bodyPr>
          <a:lstStyle/>
          <a:p>
            <a:r>
              <a:rPr lang="en-US" dirty="0"/>
              <a:t>If the Grantee has used NEGP funds on ineligible expenses, they must refund the amount spent on said expenses to Richland County Finance via check.</a:t>
            </a:r>
          </a:p>
          <a:p>
            <a:r>
              <a:rPr lang="en-US" dirty="0"/>
              <a:t>If the Grantee has broken rules as outlined in the NEGP Guidelines, the grantee’s organization will be unable to apply for funding in the future. Certain situations can allow the organization to receive funding again. </a:t>
            </a:r>
          </a:p>
        </p:txBody>
      </p:sp>
    </p:spTree>
    <p:extLst>
      <p:ext uri="{BB962C8B-B14F-4D97-AF65-F5344CB8AC3E}">
        <p14:creationId xmlns:p14="http://schemas.microsoft.com/office/powerpoint/2010/main" val="139613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88925"/>
            <a:ext cx="10515600" cy="1325563"/>
          </a:xfrm>
        </p:spPr>
        <p:txBody>
          <a:bodyPr/>
          <a:lstStyle/>
          <a:p>
            <a:r>
              <a:rPr lang="en-US" dirty="0"/>
              <a:t>Timeline</a:t>
            </a:r>
          </a:p>
        </p:txBody>
      </p:sp>
      <p:sp>
        <p:nvSpPr>
          <p:cNvPr id="8" name="Content Placeholder 7"/>
          <p:cNvSpPr>
            <a:spLocks noGrp="1"/>
          </p:cNvSpPr>
          <p:nvPr>
            <p:ph idx="1"/>
          </p:nvPr>
        </p:nvSpPr>
        <p:spPr>
          <a:xfrm>
            <a:off x="594360" y="1825625"/>
            <a:ext cx="11414760" cy="4351338"/>
          </a:xfrm>
        </p:spPr>
        <p:txBody>
          <a:bodyPr>
            <a:normAutofit/>
          </a:bodyPr>
          <a:lstStyle/>
          <a:p>
            <a:r>
              <a:rPr lang="en-US" dirty="0"/>
              <a:t>Grant opening announcement: November, 2024</a:t>
            </a:r>
          </a:p>
          <a:p>
            <a:r>
              <a:rPr lang="en-US" dirty="0"/>
              <a:t>Application submittal period: December 2</a:t>
            </a:r>
            <a:r>
              <a:rPr lang="en-US" baseline="30000" dirty="0"/>
              <a:t>nd</a:t>
            </a:r>
            <a:r>
              <a:rPr lang="en-US" dirty="0"/>
              <a:t>, 2023 – February 2</a:t>
            </a:r>
            <a:r>
              <a:rPr lang="en-US" baseline="30000" dirty="0"/>
              <a:t>nd</a:t>
            </a:r>
            <a:r>
              <a:rPr lang="en-US" dirty="0"/>
              <a:t>, 2024</a:t>
            </a:r>
          </a:p>
          <a:p>
            <a:r>
              <a:rPr lang="en-US" dirty="0"/>
              <a:t>Review Process: February 2</a:t>
            </a:r>
            <a:r>
              <a:rPr lang="en-US" baseline="30000" dirty="0"/>
              <a:t>nd</a:t>
            </a:r>
            <a:r>
              <a:rPr lang="en-US" dirty="0"/>
              <a:t> – June 30</a:t>
            </a:r>
            <a:r>
              <a:rPr lang="en-US" baseline="30000" dirty="0"/>
              <a:t>th</a:t>
            </a:r>
            <a:r>
              <a:rPr lang="en-US" dirty="0"/>
              <a:t>, 2025</a:t>
            </a:r>
          </a:p>
          <a:p>
            <a:r>
              <a:rPr lang="en-US" dirty="0"/>
              <a:t>Award/Denial Notice: July 15</a:t>
            </a:r>
            <a:r>
              <a:rPr lang="en-US" baseline="30000" dirty="0"/>
              <a:t>th</a:t>
            </a:r>
            <a:r>
              <a:rPr lang="en-US" dirty="0"/>
              <a:t>, 2025</a:t>
            </a:r>
          </a:p>
          <a:p>
            <a:r>
              <a:rPr lang="en-US" dirty="0"/>
              <a:t>Request a check: July 1</a:t>
            </a:r>
            <a:r>
              <a:rPr lang="en-US" baseline="30000" dirty="0"/>
              <a:t>st</a:t>
            </a:r>
            <a:r>
              <a:rPr lang="en-US" dirty="0"/>
              <a:t> – September 30</a:t>
            </a:r>
            <a:r>
              <a:rPr lang="en-US" baseline="30000" dirty="0"/>
              <a:t>th</a:t>
            </a:r>
            <a:r>
              <a:rPr lang="en-US" dirty="0"/>
              <a:t>, 2025</a:t>
            </a:r>
          </a:p>
          <a:p>
            <a:r>
              <a:rPr lang="en-US" dirty="0"/>
              <a:t>Grant Closeout Report Deadline: June 30</a:t>
            </a:r>
            <a:r>
              <a:rPr lang="en-US" baseline="30000" dirty="0"/>
              <a:t>th</a:t>
            </a:r>
            <a:r>
              <a:rPr lang="en-US" dirty="0"/>
              <a:t>, 2026</a:t>
            </a:r>
          </a:p>
          <a:p>
            <a:r>
              <a:rPr lang="en-US" dirty="0"/>
              <a:t>(if necessary) return unspent funds by: June 30</a:t>
            </a:r>
            <a:r>
              <a:rPr lang="en-US" baseline="30000" dirty="0"/>
              <a:t>th</a:t>
            </a:r>
            <a:r>
              <a:rPr lang="en-US" dirty="0"/>
              <a:t>, 2026</a:t>
            </a:r>
          </a:p>
        </p:txBody>
      </p:sp>
    </p:spTree>
    <p:extLst>
      <p:ext uri="{BB962C8B-B14F-4D97-AF65-F5344CB8AC3E}">
        <p14:creationId xmlns:p14="http://schemas.microsoft.com/office/powerpoint/2010/main" val="80614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dirty="0"/>
              <a:t>ABOUT</a:t>
            </a:r>
          </a:p>
          <a:p>
            <a:pPr marL="514350" indent="-514350">
              <a:buAutoNum type="arabicPeriod"/>
            </a:pPr>
            <a:r>
              <a:rPr lang="en-US" dirty="0"/>
              <a:t>APPLICANT ELIGIBILITY</a:t>
            </a:r>
          </a:p>
          <a:p>
            <a:pPr marL="514350" indent="-514350">
              <a:buAutoNum type="arabicPeriod"/>
            </a:pPr>
            <a:r>
              <a:rPr lang="en-US" dirty="0"/>
              <a:t>TIERED FUNDING</a:t>
            </a:r>
          </a:p>
          <a:p>
            <a:pPr marL="514350" indent="-514350">
              <a:buAutoNum type="arabicPeriod"/>
            </a:pPr>
            <a:r>
              <a:rPr lang="en-US" dirty="0"/>
              <a:t>PROJECT ELIGIBILITY</a:t>
            </a:r>
          </a:p>
          <a:p>
            <a:pPr marL="514350" indent="-514350">
              <a:buAutoNum type="arabicPeriod"/>
            </a:pPr>
            <a:r>
              <a:rPr lang="en-US" dirty="0"/>
              <a:t>PROJECT EXAMPLES</a:t>
            </a:r>
          </a:p>
          <a:p>
            <a:pPr marL="514350" indent="-514350">
              <a:buAutoNum type="arabicPeriod"/>
            </a:pPr>
            <a:r>
              <a:rPr lang="en-US" dirty="0"/>
              <a:t>APPLICATION OVERVIEW</a:t>
            </a:r>
          </a:p>
          <a:p>
            <a:pPr marL="514350" indent="-514350">
              <a:buAutoNum type="arabicPeriod"/>
            </a:pPr>
            <a:r>
              <a:rPr lang="en-US" dirty="0"/>
              <a:t>NEGP PROCESS</a:t>
            </a:r>
          </a:p>
          <a:p>
            <a:pPr marL="514350" indent="-514350">
              <a:buAutoNum type="arabicPeriod"/>
            </a:pPr>
            <a:r>
              <a:rPr lang="en-US" dirty="0"/>
              <a:t>SPECIAL SCENARIOS</a:t>
            </a:r>
          </a:p>
          <a:p>
            <a:pPr marL="514350" indent="-514350">
              <a:buAutoNum type="arabicPeriod"/>
            </a:pPr>
            <a:r>
              <a:rPr lang="en-US" dirty="0"/>
              <a:t>GRANT DELINQUINCY </a:t>
            </a:r>
          </a:p>
          <a:p>
            <a:pPr marL="514350" indent="-514350">
              <a:buAutoNum type="arabicPeriod"/>
            </a:pPr>
            <a:r>
              <a:rPr lang="en-US" dirty="0"/>
              <a:t>TIMELINE</a:t>
            </a:r>
          </a:p>
          <a:p>
            <a:pPr marL="514350" indent="-514350">
              <a:buAutoNum type="arabicPeriod"/>
            </a:pPr>
            <a:r>
              <a:rPr lang="en-US" dirty="0"/>
              <a:t>CONTACT INFO</a:t>
            </a:r>
          </a:p>
          <a:p>
            <a:pPr marL="514350" indent="-514350">
              <a:buAutoNum type="arabicPeriod"/>
            </a:pPr>
            <a:r>
              <a:rPr lang="en-US" dirty="0"/>
              <a:t>APPLICATION WALKTHROUGH</a:t>
            </a:r>
          </a:p>
          <a:p>
            <a:pPr marL="514350" indent="-514350">
              <a:buAutoNum type="arabicPeriod"/>
            </a:pPr>
            <a:endParaRPr lang="en-US" dirty="0"/>
          </a:p>
        </p:txBody>
      </p:sp>
    </p:spTree>
    <p:extLst>
      <p:ext uri="{BB962C8B-B14F-4D97-AF65-F5344CB8AC3E}">
        <p14:creationId xmlns:p14="http://schemas.microsoft.com/office/powerpoint/2010/main" val="118637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6917-8DCB-4D72-84C2-1807C9A9AEDD}"/>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601D866B-1C3E-4F48-B61C-92E220CB2BAE}"/>
              </a:ext>
            </a:extLst>
          </p:cNvPr>
          <p:cNvSpPr>
            <a:spLocks noGrp="1"/>
          </p:cNvSpPr>
          <p:nvPr>
            <p:ph idx="1"/>
          </p:nvPr>
        </p:nvSpPr>
        <p:spPr/>
        <p:txBody>
          <a:bodyPr>
            <a:normAutofit/>
          </a:bodyPr>
          <a:lstStyle/>
          <a:p>
            <a:pPr algn="ctr"/>
            <a:r>
              <a:rPr lang="en-US" sz="4000" dirty="0"/>
              <a:t>If submitting physical documents in-person or by mail, please do </a:t>
            </a:r>
            <a:r>
              <a:rPr lang="en-US" sz="4000" b="1" dirty="0"/>
              <a:t>NOT</a:t>
            </a:r>
            <a:r>
              <a:rPr lang="en-US" sz="4000" dirty="0"/>
              <a:t> use </a:t>
            </a:r>
            <a:r>
              <a:rPr lang="en-US" sz="4000" u="sng" dirty="0"/>
              <a:t>staples</a:t>
            </a:r>
            <a:r>
              <a:rPr lang="en-US" sz="4000" dirty="0"/>
              <a:t>.</a:t>
            </a:r>
          </a:p>
          <a:p>
            <a:pPr algn="ctr"/>
            <a:r>
              <a:rPr lang="en-US" sz="4000" dirty="0"/>
              <a:t>This also applies to the close out report.</a:t>
            </a:r>
          </a:p>
        </p:txBody>
      </p:sp>
    </p:spTree>
    <p:extLst>
      <p:ext uri="{BB962C8B-B14F-4D97-AF65-F5344CB8AC3E}">
        <p14:creationId xmlns:p14="http://schemas.microsoft.com/office/powerpoint/2010/main" val="243187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NIP Contact INFO</a:t>
            </a:r>
          </a:p>
        </p:txBody>
      </p:sp>
      <p:sp>
        <p:nvSpPr>
          <p:cNvPr id="3" name="Content Placeholder 2"/>
          <p:cNvSpPr>
            <a:spLocks noGrp="1"/>
          </p:cNvSpPr>
          <p:nvPr>
            <p:ph idx="1"/>
          </p:nvPr>
        </p:nvSpPr>
        <p:spPr/>
        <p:txBody>
          <a:bodyPr>
            <a:normAutofit/>
          </a:bodyPr>
          <a:lstStyle/>
          <a:p>
            <a:pPr marL="0" indent="0" algn="ctr">
              <a:buNone/>
            </a:pPr>
            <a:r>
              <a:rPr lang="en-US" dirty="0"/>
              <a:t>Email: </a:t>
            </a:r>
            <a:r>
              <a:rPr lang="en-US" dirty="0">
                <a:hlinkClick r:id="rId3"/>
              </a:rPr>
              <a:t>NIP@richlandcountysc.gov</a:t>
            </a:r>
            <a:endParaRPr lang="en-US" dirty="0"/>
          </a:p>
          <a:p>
            <a:pPr marL="0" indent="0" algn="ctr">
              <a:buNone/>
            </a:pPr>
            <a:r>
              <a:rPr lang="en-US" dirty="0"/>
              <a:t>Phone: 803-576-2166</a:t>
            </a:r>
          </a:p>
          <a:p>
            <a:pPr marL="0" indent="0" algn="ctr">
              <a:buNone/>
            </a:pPr>
            <a:r>
              <a:rPr lang="en-US" dirty="0"/>
              <a:t>Fax: 803-576-2182</a:t>
            </a:r>
          </a:p>
          <a:p>
            <a:pPr marL="0" indent="0" algn="ctr">
              <a:buNone/>
            </a:pPr>
            <a:endParaRPr lang="en-US" dirty="0"/>
          </a:p>
          <a:p>
            <a:pPr marL="0" indent="0" algn="ctr">
              <a:buNone/>
            </a:pPr>
            <a:r>
              <a:rPr lang="en-US" u="sng" dirty="0"/>
              <a:t>Neighborhood Improvement Program Staff</a:t>
            </a:r>
          </a:p>
          <a:p>
            <a:pPr marL="0" indent="0" algn="ctr">
              <a:buNone/>
            </a:pPr>
            <a:r>
              <a:rPr lang="en-US" dirty="0"/>
              <a:t>Essence Holmes, Neighborhood Planner</a:t>
            </a:r>
          </a:p>
          <a:p>
            <a:pPr marL="0" indent="0" algn="ctr">
              <a:buNone/>
            </a:pPr>
            <a:r>
              <a:rPr lang="en-US" dirty="0"/>
              <a:t>Christopher ‘Marc’ Ridlehoover, Neighborhood Planner</a:t>
            </a:r>
          </a:p>
          <a:p>
            <a:pPr marL="0" indent="0" algn="ctr">
              <a:buNone/>
            </a:pPr>
            <a:r>
              <a:rPr lang="en-US" dirty="0"/>
              <a:t>Cheryl Johnson, Neighborhood Coordinator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78441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Walkthrough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316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a:t>
            </a:r>
          </a:p>
        </p:txBody>
      </p:sp>
      <p:sp>
        <p:nvSpPr>
          <p:cNvPr id="3" name="Content Placeholder 2"/>
          <p:cNvSpPr>
            <a:spLocks noGrp="1"/>
          </p:cNvSpPr>
          <p:nvPr>
            <p:ph idx="1"/>
          </p:nvPr>
        </p:nvSpPr>
        <p:spPr>
          <a:xfrm>
            <a:off x="838199" y="1825625"/>
            <a:ext cx="6374093" cy="4351338"/>
          </a:xfrm>
        </p:spPr>
        <p:txBody>
          <a:bodyPr/>
          <a:lstStyle/>
          <a:p>
            <a:r>
              <a:rPr lang="en-US" dirty="0"/>
              <a:t>The Neighborhood Enrichment Grant Program is a competitive grant available for neighborhood organizations to use on projects that improve quality of life for all residents within the neighborhood.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293" y="1690688"/>
            <a:ext cx="4141507" cy="4018085"/>
          </a:xfrm>
          <a:prstGeom prst="rect">
            <a:avLst/>
          </a:prstGeom>
        </p:spPr>
      </p:pic>
    </p:spTree>
    <p:extLst>
      <p:ext uri="{BB962C8B-B14F-4D97-AF65-F5344CB8AC3E}">
        <p14:creationId xmlns:p14="http://schemas.microsoft.com/office/powerpoint/2010/main" val="402779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may apply?</a:t>
            </a:r>
          </a:p>
        </p:txBody>
      </p:sp>
      <p:sp>
        <p:nvSpPr>
          <p:cNvPr id="3" name="Content Placeholder 2"/>
          <p:cNvSpPr>
            <a:spLocks noGrp="1"/>
          </p:cNvSpPr>
          <p:nvPr>
            <p:ph idx="1"/>
          </p:nvPr>
        </p:nvSpPr>
        <p:spPr>
          <a:xfrm>
            <a:off x="6611815" y="1825625"/>
            <a:ext cx="5389686" cy="4351338"/>
          </a:xfrm>
        </p:spPr>
        <p:txBody>
          <a:bodyPr>
            <a:normAutofit/>
          </a:bodyPr>
          <a:lstStyle/>
          <a:p>
            <a:r>
              <a:rPr lang="en-US" dirty="0"/>
              <a:t>Eligible applicants:</a:t>
            </a:r>
          </a:p>
          <a:p>
            <a:pPr lvl="1"/>
            <a:r>
              <a:rPr lang="en-US" dirty="0"/>
              <a:t>Neighborhood Associations</a:t>
            </a:r>
          </a:p>
          <a:p>
            <a:pPr lvl="1"/>
            <a:r>
              <a:rPr lang="en-US" dirty="0"/>
              <a:t>Homeowners’ Associations</a:t>
            </a:r>
          </a:p>
          <a:p>
            <a:pPr lvl="1"/>
            <a:r>
              <a:rPr lang="en-US" dirty="0"/>
              <a:t>Property Owners Associations</a:t>
            </a:r>
          </a:p>
          <a:p>
            <a:pPr lvl="1"/>
            <a:r>
              <a:rPr lang="en-US" dirty="0"/>
              <a:t>Other like neighborhood-based associations and related groups</a:t>
            </a:r>
          </a:p>
        </p:txBody>
      </p:sp>
      <p:pic>
        <p:nvPicPr>
          <p:cNvPr id="1026" name="Picture 2" descr="High Angle Shot of Suburban Neighborh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1133"/>
            <a:ext cx="5580185" cy="313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9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may not apply?</a:t>
            </a:r>
          </a:p>
        </p:txBody>
      </p:sp>
      <p:sp>
        <p:nvSpPr>
          <p:cNvPr id="3" name="Content Placeholder 2"/>
          <p:cNvSpPr>
            <a:spLocks noGrp="1"/>
          </p:cNvSpPr>
          <p:nvPr>
            <p:ph idx="1"/>
          </p:nvPr>
        </p:nvSpPr>
        <p:spPr>
          <a:xfrm>
            <a:off x="838200" y="1758890"/>
            <a:ext cx="5630008" cy="4351338"/>
          </a:xfrm>
        </p:spPr>
        <p:txBody>
          <a:bodyPr>
            <a:normAutofit/>
          </a:bodyPr>
          <a:lstStyle/>
          <a:p>
            <a:r>
              <a:rPr lang="en-US" dirty="0"/>
              <a:t>Ineligible applicants:</a:t>
            </a:r>
          </a:p>
          <a:p>
            <a:pPr lvl="1"/>
            <a:r>
              <a:rPr lang="en-US" dirty="0"/>
              <a:t>Religious organizations</a:t>
            </a:r>
          </a:p>
          <a:p>
            <a:pPr lvl="1"/>
            <a:r>
              <a:rPr lang="en-US" dirty="0"/>
              <a:t>Apartment management companies</a:t>
            </a:r>
          </a:p>
          <a:p>
            <a:pPr lvl="1"/>
            <a:r>
              <a:rPr lang="en-US" dirty="0"/>
              <a:t>Businesses</a:t>
            </a:r>
          </a:p>
          <a:p>
            <a:pPr lvl="1"/>
            <a:r>
              <a:rPr lang="en-US" dirty="0"/>
              <a:t>Umbrella organizations</a:t>
            </a:r>
          </a:p>
          <a:p>
            <a:pPr lvl="1"/>
            <a:r>
              <a:rPr lang="en-US" dirty="0"/>
              <a:t>County wide organizations</a:t>
            </a:r>
          </a:p>
          <a:p>
            <a:pPr lvl="1"/>
            <a:r>
              <a:rPr lang="en-US" dirty="0"/>
              <a:t>College/University Greek Organizations</a:t>
            </a:r>
          </a:p>
          <a:p>
            <a:pPr lvl="1"/>
            <a:r>
              <a:rPr lang="en-US" dirty="0"/>
              <a:t>Colleges and Universities</a:t>
            </a:r>
          </a:p>
          <a:p>
            <a:pPr lvl="1"/>
            <a:r>
              <a:rPr lang="en-US" dirty="0"/>
              <a:t>Political groups</a:t>
            </a:r>
          </a:p>
          <a:p>
            <a:pPr lvl="1"/>
            <a:r>
              <a:rPr lang="en-US" dirty="0"/>
              <a:t>Public agencies</a:t>
            </a:r>
          </a:p>
        </p:txBody>
      </p:sp>
      <p:pic>
        <p:nvPicPr>
          <p:cNvPr id="4098" name="Picture 2" descr="Hands With Vote Pins"/>
          <p:cNvPicPr>
            <a:picLocks noChangeAspect="1" noChangeArrowheads="1"/>
          </p:cNvPicPr>
          <p:nvPr/>
        </p:nvPicPr>
        <p:blipFill rotWithShape="1">
          <a:blip r:embed="rId3">
            <a:extLst>
              <a:ext uri="{28A0092B-C50C-407E-A947-70E740481C1C}">
                <a14:useLocalDpi xmlns:a14="http://schemas.microsoft.com/office/drawing/2010/main" val="0"/>
              </a:ext>
            </a:extLst>
          </a:blip>
          <a:srcRect t="17036" b="17395"/>
          <a:stretch/>
        </p:blipFill>
        <p:spPr bwMode="auto">
          <a:xfrm>
            <a:off x="7227278" y="2154719"/>
            <a:ext cx="3619256" cy="355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08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Funding</a:t>
            </a:r>
          </a:p>
        </p:txBody>
      </p:sp>
      <p:sp>
        <p:nvSpPr>
          <p:cNvPr id="3" name="Content Placeholder 2"/>
          <p:cNvSpPr>
            <a:spLocks noGrp="1"/>
          </p:cNvSpPr>
          <p:nvPr>
            <p:ph sz="half" idx="1"/>
          </p:nvPr>
        </p:nvSpPr>
        <p:spPr/>
        <p:txBody>
          <a:bodyPr/>
          <a:lstStyle/>
          <a:p>
            <a:r>
              <a:rPr lang="en-US" dirty="0"/>
              <a:t>Tiers intended to support disadvantaged communities, determined by the presence of low-to-moderate income census block groups as defined by HUD.</a:t>
            </a:r>
          </a:p>
          <a:p>
            <a:r>
              <a:rPr lang="en-US" dirty="0"/>
              <a:t>Qualified block groups contain at least 50% of households that are low-to-moderate income</a:t>
            </a:r>
          </a:p>
        </p:txBody>
      </p:sp>
      <p:sp>
        <p:nvSpPr>
          <p:cNvPr id="4" name="Content Placeholder 3"/>
          <p:cNvSpPr>
            <a:spLocks noGrp="1"/>
          </p:cNvSpPr>
          <p:nvPr>
            <p:ph sz="half" idx="2"/>
          </p:nvPr>
        </p:nvSpPr>
        <p:spPr/>
        <p:txBody>
          <a:bodyPr/>
          <a:lstStyle/>
          <a:p>
            <a:r>
              <a:rPr lang="en-US" dirty="0"/>
              <a:t>Tier 1</a:t>
            </a:r>
          </a:p>
          <a:p>
            <a:pPr lvl="1"/>
            <a:r>
              <a:rPr lang="en-US" dirty="0"/>
              <a:t>$1,500 max</a:t>
            </a:r>
          </a:p>
          <a:p>
            <a:pPr lvl="1"/>
            <a:r>
              <a:rPr lang="en-US" dirty="0"/>
              <a:t>Neighborhood boundaries do not include any low-to-moderate income areas</a:t>
            </a:r>
          </a:p>
          <a:p>
            <a:r>
              <a:rPr lang="en-US" dirty="0"/>
              <a:t>Tier 2</a:t>
            </a:r>
          </a:p>
          <a:p>
            <a:pPr lvl="1"/>
            <a:r>
              <a:rPr lang="en-US" dirty="0"/>
              <a:t>$2,500 max</a:t>
            </a:r>
          </a:p>
          <a:p>
            <a:pPr lvl="1"/>
            <a:r>
              <a:rPr lang="en-US" dirty="0"/>
              <a:t>A significant amount (at least 25%) of low-to-moderate income areas are within neighborhood boundaries</a:t>
            </a:r>
          </a:p>
        </p:txBody>
      </p:sp>
    </p:spTree>
    <p:extLst>
      <p:ext uri="{BB962C8B-B14F-4D97-AF65-F5344CB8AC3E}">
        <p14:creationId xmlns:p14="http://schemas.microsoft.com/office/powerpoint/2010/main" val="357070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eligible for Tier 2 Funding?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6474" y="1207854"/>
            <a:ext cx="6479051" cy="5006541"/>
          </a:xfrm>
        </p:spPr>
      </p:pic>
      <p:sp>
        <p:nvSpPr>
          <p:cNvPr id="6" name="TextBox 5"/>
          <p:cNvSpPr txBox="1"/>
          <p:nvPr/>
        </p:nvSpPr>
        <p:spPr>
          <a:xfrm>
            <a:off x="4385895" y="6214395"/>
            <a:ext cx="3420208" cy="369332"/>
          </a:xfrm>
          <a:prstGeom prst="rect">
            <a:avLst/>
          </a:prstGeom>
          <a:noFill/>
        </p:spPr>
        <p:txBody>
          <a:bodyPr wrap="square" rtlCol="0">
            <a:spAutoFit/>
          </a:bodyPr>
          <a:lstStyle/>
          <a:p>
            <a:pPr algn="ctr"/>
            <a:r>
              <a:rPr lang="en-US" dirty="0">
                <a:hlinkClick r:id="rId4"/>
              </a:rPr>
              <a:t>https://tinyurl.com/TIERMAPNEGP</a:t>
            </a:r>
            <a:r>
              <a:rPr lang="en-US" dirty="0"/>
              <a:t> </a:t>
            </a:r>
          </a:p>
        </p:txBody>
      </p:sp>
    </p:spTree>
    <p:extLst>
      <p:ext uri="{BB962C8B-B14F-4D97-AF65-F5344CB8AC3E}">
        <p14:creationId xmlns:p14="http://schemas.microsoft.com/office/powerpoint/2010/main" val="176915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Projects</a:t>
            </a:r>
          </a:p>
        </p:txBody>
      </p:sp>
      <p:sp>
        <p:nvSpPr>
          <p:cNvPr id="4" name="Content Placeholder 3"/>
          <p:cNvSpPr>
            <a:spLocks noGrp="1"/>
          </p:cNvSpPr>
          <p:nvPr>
            <p:ph sz="half" idx="1"/>
          </p:nvPr>
        </p:nvSpPr>
        <p:spPr/>
        <p:txBody>
          <a:bodyPr>
            <a:normAutofit fontScale="92500" lnSpcReduction="10000"/>
          </a:bodyPr>
          <a:lstStyle/>
          <a:p>
            <a:r>
              <a:rPr lang="en-US" b="1" dirty="0"/>
              <a:t>Neighborhood Beautification </a:t>
            </a:r>
            <a:r>
              <a:rPr lang="en-US" dirty="0"/>
              <a:t>- </a:t>
            </a:r>
            <a:r>
              <a:rPr lang="en-US" i="1" dirty="0"/>
              <a:t>Projects that improve the overall aesthetic of the neighborhood</a:t>
            </a:r>
          </a:p>
          <a:p>
            <a:pPr lvl="1"/>
            <a:r>
              <a:rPr lang="en-US" dirty="0"/>
              <a:t>Clean ups</a:t>
            </a:r>
          </a:p>
          <a:p>
            <a:pPr lvl="1"/>
            <a:r>
              <a:rPr lang="en-US" dirty="0"/>
              <a:t>Bush/flower planting</a:t>
            </a:r>
          </a:p>
          <a:p>
            <a:pPr lvl="1"/>
            <a:r>
              <a:rPr lang="en-US" dirty="0"/>
              <a:t>Placemaking markers/monuments</a:t>
            </a:r>
          </a:p>
          <a:p>
            <a:r>
              <a:rPr lang="en-US" b="1" dirty="0"/>
              <a:t>Community Engagement </a:t>
            </a:r>
            <a:r>
              <a:rPr lang="en-US" dirty="0"/>
              <a:t>- </a:t>
            </a:r>
            <a:r>
              <a:rPr lang="en-US" i="1" dirty="0"/>
              <a:t>Projects that bring the community together</a:t>
            </a:r>
          </a:p>
          <a:p>
            <a:pPr lvl="1"/>
            <a:r>
              <a:rPr lang="en-US" dirty="0"/>
              <a:t>Membership drive</a:t>
            </a:r>
          </a:p>
          <a:p>
            <a:pPr lvl="1"/>
            <a:r>
              <a:rPr lang="en-US" dirty="0"/>
              <a:t>Newsletters &amp; websites</a:t>
            </a:r>
          </a:p>
          <a:p>
            <a:pPr lvl="1"/>
            <a:r>
              <a:rPr lang="en-US" dirty="0"/>
              <a:t>Back to school drive</a:t>
            </a:r>
          </a:p>
        </p:txBody>
      </p:sp>
      <p:sp>
        <p:nvSpPr>
          <p:cNvPr id="5" name="Content Placeholder 4"/>
          <p:cNvSpPr>
            <a:spLocks noGrp="1"/>
          </p:cNvSpPr>
          <p:nvPr>
            <p:ph sz="half" idx="2"/>
          </p:nvPr>
        </p:nvSpPr>
        <p:spPr/>
        <p:txBody>
          <a:bodyPr>
            <a:normAutofit fontScale="92500" lnSpcReduction="10000"/>
          </a:bodyPr>
          <a:lstStyle/>
          <a:p>
            <a:r>
              <a:rPr lang="en-US" b="1" dirty="0"/>
              <a:t>Safety &amp; Health </a:t>
            </a:r>
            <a:r>
              <a:rPr lang="en-US" dirty="0"/>
              <a:t>- </a:t>
            </a:r>
            <a:r>
              <a:rPr lang="en-US" i="1" dirty="0"/>
              <a:t>Projects that improve the safety and health of everyone in the neighborhood</a:t>
            </a:r>
          </a:p>
          <a:p>
            <a:pPr lvl="1"/>
            <a:r>
              <a:rPr lang="en-US" dirty="0"/>
              <a:t>Surveillance cameras</a:t>
            </a:r>
          </a:p>
          <a:p>
            <a:pPr lvl="1"/>
            <a:r>
              <a:rPr lang="en-US" dirty="0"/>
              <a:t>Emergency preparedness giveaway</a:t>
            </a:r>
          </a:p>
          <a:p>
            <a:pPr lvl="1"/>
            <a:r>
              <a:rPr lang="en-US" dirty="0"/>
              <a:t>Traffic calming</a:t>
            </a:r>
          </a:p>
          <a:p>
            <a:r>
              <a:rPr lang="en-US" b="1" dirty="0"/>
              <a:t>Leisure</a:t>
            </a:r>
            <a:r>
              <a:rPr lang="en-US" dirty="0"/>
              <a:t> - </a:t>
            </a:r>
            <a:r>
              <a:rPr lang="en-US" i="1" dirty="0"/>
              <a:t>Projects that are just for fun</a:t>
            </a:r>
          </a:p>
          <a:p>
            <a:pPr lvl="1"/>
            <a:r>
              <a:rPr lang="en-US" dirty="0"/>
              <a:t>National Night Out</a:t>
            </a:r>
          </a:p>
          <a:p>
            <a:pPr lvl="1"/>
            <a:r>
              <a:rPr lang="en-US" dirty="0"/>
              <a:t>Block Party</a:t>
            </a:r>
          </a:p>
          <a:p>
            <a:pPr lvl="1"/>
            <a:r>
              <a:rPr lang="en-US" dirty="0"/>
              <a:t>Little Free Library</a:t>
            </a:r>
          </a:p>
          <a:p>
            <a:pPr lvl="1"/>
            <a:endParaRPr lang="en-US" dirty="0"/>
          </a:p>
        </p:txBody>
      </p:sp>
    </p:spTree>
    <p:extLst>
      <p:ext uri="{BB962C8B-B14F-4D97-AF65-F5344CB8AC3E}">
        <p14:creationId xmlns:p14="http://schemas.microsoft.com/office/powerpoint/2010/main" val="118087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Ineligible Projects</a:t>
            </a:r>
          </a:p>
        </p:txBody>
      </p:sp>
      <p:sp>
        <p:nvSpPr>
          <p:cNvPr id="3" name="Content Placeholder 2"/>
          <p:cNvSpPr>
            <a:spLocks noGrp="1"/>
          </p:cNvSpPr>
          <p:nvPr>
            <p:ph sz="half" idx="1"/>
          </p:nvPr>
        </p:nvSpPr>
        <p:spPr/>
        <p:txBody>
          <a:bodyPr>
            <a:normAutofit fontScale="70000" lnSpcReduction="20000"/>
          </a:bodyPr>
          <a:lstStyle/>
          <a:p>
            <a:r>
              <a:rPr lang="en-US" dirty="0"/>
              <a:t>Major infrastructure improvements (</a:t>
            </a:r>
            <a:r>
              <a:rPr lang="en-US" i="1" dirty="0"/>
              <a:t>i.e. sidewalk improvements</a:t>
            </a:r>
            <a:r>
              <a:rPr lang="en-US" dirty="0"/>
              <a:t>) </a:t>
            </a:r>
          </a:p>
          <a:p>
            <a:r>
              <a:rPr lang="en-US" dirty="0"/>
              <a:t>Property purchases </a:t>
            </a:r>
          </a:p>
          <a:p>
            <a:r>
              <a:rPr lang="en-US" dirty="0"/>
              <a:t>Travel and travel expenses </a:t>
            </a:r>
          </a:p>
          <a:p>
            <a:r>
              <a:rPr lang="en-US" dirty="0"/>
              <a:t>Personal equipment </a:t>
            </a:r>
          </a:p>
          <a:p>
            <a:r>
              <a:rPr lang="en-US" dirty="0"/>
              <a:t>Alcohol, weapons or drugs </a:t>
            </a:r>
          </a:p>
          <a:p>
            <a:r>
              <a:rPr lang="en-US" dirty="0"/>
              <a:t>Plants more than 4’ tall </a:t>
            </a:r>
          </a:p>
          <a:p>
            <a:r>
              <a:rPr lang="en-US" dirty="0"/>
              <a:t>Awards/gift cards/coupons/prizes/raffles </a:t>
            </a:r>
          </a:p>
          <a:p>
            <a:r>
              <a:rPr lang="en-US" dirty="0"/>
              <a:t>Consulting, workshop, and speaker fees </a:t>
            </a:r>
          </a:p>
          <a:p>
            <a:r>
              <a:rPr lang="en-US" dirty="0"/>
              <a:t>Operating expenses (</a:t>
            </a:r>
            <a:r>
              <a:rPr lang="en-US" i="1" dirty="0"/>
              <a:t>rent, utilities, insurance, etc.</a:t>
            </a:r>
            <a:r>
              <a:rPr lang="en-US" dirty="0"/>
              <a:t>) </a:t>
            </a:r>
          </a:p>
          <a:p>
            <a:r>
              <a:rPr lang="en-US" dirty="0"/>
              <a:t>Fundraising or scholarships </a:t>
            </a:r>
          </a:p>
          <a:p>
            <a:r>
              <a:rPr lang="en-US" dirty="0"/>
              <a:t>Plants more than 4 feet tall at maturity </a:t>
            </a:r>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Equipment for businesses, schools, or government departments </a:t>
            </a:r>
          </a:p>
          <a:p>
            <a:r>
              <a:rPr lang="en-US" dirty="0"/>
              <a:t>Funding towards savings accounts </a:t>
            </a:r>
          </a:p>
          <a:p>
            <a:r>
              <a:rPr lang="en-US" dirty="0"/>
              <a:t>City of Columbia property </a:t>
            </a:r>
          </a:p>
          <a:p>
            <a:r>
              <a:rPr lang="en-US" dirty="0"/>
              <a:t>Funding towards schools, public agencies, and other non-profits </a:t>
            </a:r>
          </a:p>
          <a:p>
            <a:r>
              <a:rPr lang="en-US" dirty="0"/>
              <a:t>Expenses incurred prior to the grant award date </a:t>
            </a:r>
          </a:p>
          <a:p>
            <a:r>
              <a:rPr lang="en-US" dirty="0"/>
              <a:t>Personal computers, software, and personal computer supplies </a:t>
            </a:r>
          </a:p>
          <a:p>
            <a:r>
              <a:rPr lang="en-US" dirty="0"/>
              <a:t>Salaries/honorariums </a:t>
            </a:r>
          </a:p>
          <a:p>
            <a:r>
              <a:rPr lang="en-US" dirty="0"/>
              <a:t>Mailboxes </a:t>
            </a:r>
          </a:p>
          <a:p>
            <a:r>
              <a:rPr lang="en-US" dirty="0"/>
              <a:t>Reoccurring maintenance expenses </a:t>
            </a:r>
          </a:p>
          <a:p>
            <a:r>
              <a:rPr lang="en-US" dirty="0"/>
              <a:t>Home repairs for personal property </a:t>
            </a:r>
          </a:p>
          <a:p>
            <a:endParaRPr lang="en-US" dirty="0"/>
          </a:p>
        </p:txBody>
      </p:sp>
    </p:spTree>
    <p:extLst>
      <p:ext uri="{BB962C8B-B14F-4D97-AF65-F5344CB8AC3E}">
        <p14:creationId xmlns:p14="http://schemas.microsoft.com/office/powerpoint/2010/main" val="257115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 Template 1" id="{8A1C494E-3917-4339-82CF-E53B360588E9}" vid="{6A57CDF6-228D-436E-98C8-D6A1D185BC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8DE528C11DB7498ADCDD7F6B8AD6C7" ma:contentTypeVersion="0" ma:contentTypeDescription="Create a new document." ma:contentTypeScope="" ma:versionID="c5c3fae597d70c2ec0443c5906eb35b0">
  <xsd:schema xmlns:xsd="http://www.w3.org/2001/XMLSchema" xmlns:xs="http://www.w3.org/2001/XMLSchema" xmlns:p="http://schemas.microsoft.com/office/2006/metadata/properties" targetNamespace="http://schemas.microsoft.com/office/2006/metadata/properties" ma:root="true" ma:fieldsID="933109b9974763cd198f57aa846750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B3B667-A9EF-4378-B08A-445CE2E8DCD5}">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64AC63C-7D98-4327-80A9-620733326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78C4B9A-9B02-49CD-89EC-D6BE81761C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 Template 1</Template>
  <TotalTime>14717</TotalTime>
  <Words>1520</Words>
  <Application>Microsoft Office PowerPoint</Application>
  <PresentationFormat>Widescreen</PresentationFormat>
  <Paragraphs>211</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Franklin Gothic Book</vt:lpstr>
      <vt:lpstr>Franklin Gothic Demi Cond</vt:lpstr>
      <vt:lpstr>Office Theme</vt:lpstr>
      <vt:lpstr>Neighborhood enrichment grant Program fy 25/26</vt:lpstr>
      <vt:lpstr>overview</vt:lpstr>
      <vt:lpstr>About</vt:lpstr>
      <vt:lpstr>Who may apply?</vt:lpstr>
      <vt:lpstr>Who may not apply?</vt:lpstr>
      <vt:lpstr>Tiered Funding</vt:lpstr>
      <vt:lpstr>Are you eligible for Tier 2 Funding?</vt:lpstr>
      <vt:lpstr>Eligible Projects</vt:lpstr>
      <vt:lpstr>Ineligible Projects</vt:lpstr>
      <vt:lpstr>PowerPoint Presentation</vt:lpstr>
      <vt:lpstr>Application Overview</vt:lpstr>
      <vt:lpstr>NEGP Process: Application Phase</vt:lpstr>
      <vt:lpstr>PowerPoint Presentation</vt:lpstr>
      <vt:lpstr>Project Scoring</vt:lpstr>
      <vt:lpstr>NEGP Process: Award phase</vt:lpstr>
      <vt:lpstr>NEGP Process: Closeout</vt:lpstr>
      <vt:lpstr>Special scenarios</vt:lpstr>
      <vt:lpstr>Grant Delinquency !</vt:lpstr>
      <vt:lpstr>Timeline</vt:lpstr>
      <vt:lpstr>REMINDER</vt:lpstr>
      <vt:lpstr>NIP Contact INFO</vt:lpstr>
      <vt:lpstr>Application Walkthrough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CROOKS</dc:creator>
  <cp:lastModifiedBy>MARC RIDLEHOOVER</cp:lastModifiedBy>
  <cp:revision>84</cp:revision>
  <cp:lastPrinted>2023-12-13T19:45:57Z</cp:lastPrinted>
  <dcterms:created xsi:type="dcterms:W3CDTF">2020-10-06T13:34:15Z</dcterms:created>
  <dcterms:modified xsi:type="dcterms:W3CDTF">2024-11-14T20:58:27Z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0x010100178DE528C11DB7498ADCDD7F6B8AD6C7</vt:lpwstr>
  </property>
</Properties>
</file>